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55E57-C791-404D-92EB-CA226C83E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1736" y="972064"/>
            <a:ext cx="8001000" cy="2553729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Электронные сигареты: вред и риск развития </a:t>
            </a:r>
            <a:r>
              <a:rPr lang="ru-RU" dirty="0" smtClean="0">
                <a:solidFill>
                  <a:schemeClr val="bg1"/>
                </a:solidFill>
              </a:rPr>
              <a:t>рака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B391654-3A89-48A3-9D25-F210F7264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47974" y="3926246"/>
            <a:ext cx="6400800" cy="1947333"/>
          </a:xfrm>
        </p:spPr>
        <p:txBody>
          <a:bodyPr>
            <a:noAutofit/>
          </a:bodyPr>
          <a:lstStyle/>
          <a:p>
            <a:pPr algn="r"/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Бобрихина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Кристина Николаевна</a:t>
            </a:r>
          </a:p>
          <a:p>
            <a:pPr algn="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Хирургическое торакальное отделение</a:t>
            </a:r>
          </a:p>
          <a:p>
            <a:pPr algn="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Медицинская сестра</a:t>
            </a:r>
          </a:p>
          <a:p>
            <a:pPr algn="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32453" y="345989"/>
            <a:ext cx="7356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ОГАУЗ Томская областная клиническая больница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6024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A99E63C-6089-46D5-BF0C-7817EB7F727F}"/>
              </a:ext>
            </a:extLst>
          </p:cNvPr>
          <p:cNvSpPr/>
          <p:nvPr/>
        </p:nvSpPr>
        <p:spPr>
          <a:xfrm>
            <a:off x="466725" y="1536174"/>
            <a:ext cx="59340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Century Gothic (Основной текст)"/>
                <a:ea typeface="SimSun" panose="02010600030101010101" pitchFamily="2" charset="-122"/>
              </a:rPr>
              <a:t>Сначала нужно разобраться, откуда они взялись. Важно понимать, что </a:t>
            </a:r>
            <a:r>
              <a:rPr lang="ru-RU" sz="2000" dirty="0" err="1">
                <a:solidFill>
                  <a:schemeClr val="bg1"/>
                </a:solidFill>
                <a:latin typeface="Century Gothic (Основной текст)"/>
                <a:ea typeface="SimSun" panose="02010600030101010101" pitchFamily="2" charset="-122"/>
              </a:rPr>
              <a:t>вейп</a:t>
            </a:r>
            <a:r>
              <a:rPr lang="ru-RU" sz="2000" dirty="0">
                <a:solidFill>
                  <a:schemeClr val="bg1"/>
                </a:solidFill>
                <a:latin typeface="Century Gothic (Основной текст)"/>
                <a:ea typeface="SimSun" panose="02010600030101010101" pitchFamily="2" charset="-122"/>
              </a:rPr>
              <a:t> изначально разрабатывался и предлагался табачными компаниями как вариант отказа от табакокурения наряду с теми препаратами, которые традиционно помогают в этом. Но, в результате пропаганды, доступности, красивой обёртки, появления вкусных ароматов это всё ушло из поля возможной помощи в отказе от курения. Ушло непосредственно в потребление никотина в другом варианте.</a:t>
            </a:r>
            <a:endParaRPr lang="ru-RU" sz="2000" dirty="0">
              <a:solidFill>
                <a:schemeClr val="bg1"/>
              </a:solidFill>
              <a:latin typeface="Century Gothic (Основной текст)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C5323F9-D7F1-4F86-9033-038F4CC9B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2" y="1276349"/>
            <a:ext cx="522922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3641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2A15D6E-AC68-485A-AE02-E01E812C85F9}"/>
              </a:ext>
            </a:extLst>
          </p:cNvPr>
          <p:cNvSpPr/>
          <p:nvPr/>
        </p:nvSpPr>
        <p:spPr>
          <a:xfrm>
            <a:off x="457200" y="1258245"/>
            <a:ext cx="8686800" cy="4436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bg1"/>
                </a:solidFill>
                <a:latin typeface="Century Gothic (Основной текст)"/>
                <a:ea typeface="SimSun" panose="02010600030101010101" pitchFamily="2" charset="-122"/>
                <a:cs typeface="Times New Roman" panose="02020603050405020304" pitchFamily="18" charset="0"/>
              </a:rPr>
              <a:t>Люди, перешедшие с сигарет на </a:t>
            </a:r>
            <a:r>
              <a:rPr lang="ru-RU" sz="2000" dirty="0" err="1">
                <a:solidFill>
                  <a:schemeClr val="bg1"/>
                </a:solidFill>
                <a:latin typeface="Century Gothic (Основной текст)"/>
                <a:ea typeface="SimSun" panose="02010600030101010101" pitchFamily="2" charset="-122"/>
                <a:cs typeface="Times New Roman" panose="02020603050405020304" pitchFamily="18" charset="0"/>
              </a:rPr>
              <a:t>вейпы</a:t>
            </a:r>
            <a:r>
              <a:rPr lang="ru-RU" sz="2000" dirty="0">
                <a:solidFill>
                  <a:schemeClr val="bg1"/>
                </a:solidFill>
                <a:latin typeface="Century Gothic (Основной текст)"/>
                <a:ea typeface="SimSun" panose="02010600030101010101" pitchFamily="2" charset="-122"/>
                <a:cs typeface="Times New Roman" panose="02020603050405020304" pitchFamily="18" charset="0"/>
              </a:rPr>
              <a:t>, не только не сокращают, а напротив, значительно увеличивают количество потребляемого никотина. Ведь электронные сигареты можно «курить» и в некоторых помещениях – как минимум запах значительно проще замаскировать, в результате чего человек нередко не выпускает </a:t>
            </a:r>
            <a:r>
              <a:rPr lang="ru-RU" sz="2000" dirty="0" err="1">
                <a:solidFill>
                  <a:schemeClr val="bg1"/>
                </a:solidFill>
                <a:latin typeface="Century Gothic (Основной текст)"/>
                <a:ea typeface="SimSun" panose="02010600030101010101" pitchFamily="2" charset="-122"/>
                <a:cs typeface="Times New Roman" panose="02020603050405020304" pitchFamily="18" charset="0"/>
              </a:rPr>
              <a:t>вейп</a:t>
            </a:r>
            <a:r>
              <a:rPr lang="ru-RU" sz="2000" dirty="0">
                <a:solidFill>
                  <a:schemeClr val="bg1"/>
                </a:solidFill>
                <a:latin typeface="Century Gothic (Основной текст)"/>
                <a:ea typeface="SimSun" panose="02010600030101010101" pitchFamily="2" charset="-122"/>
                <a:cs typeface="Times New Roman" panose="02020603050405020304" pitchFamily="18" charset="0"/>
              </a:rPr>
              <a:t> изо рта едва ли не круглые сутки.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bg1"/>
                </a:solidFill>
                <a:latin typeface="Century Gothic (Основной текст)"/>
                <a:ea typeface="SimSun" panose="02010600030101010101" pitchFamily="2" charset="-122"/>
                <a:cs typeface="Times New Roman" panose="02020603050405020304" pitchFamily="18" charset="0"/>
              </a:rPr>
              <a:t>То же порой происходит и с подростками, которые начали свой путь к никотиновой зависимости с </a:t>
            </a:r>
            <a:r>
              <a:rPr lang="ru-RU" sz="2000" dirty="0" err="1">
                <a:solidFill>
                  <a:schemeClr val="bg1"/>
                </a:solidFill>
                <a:latin typeface="Century Gothic (Основной текст)"/>
                <a:ea typeface="SimSun" panose="02010600030101010101" pitchFamily="2" charset="-122"/>
                <a:cs typeface="Times New Roman" panose="02020603050405020304" pitchFamily="18" charset="0"/>
              </a:rPr>
              <a:t>вейпов</a:t>
            </a:r>
            <a:r>
              <a:rPr lang="ru-RU" sz="2000" dirty="0">
                <a:solidFill>
                  <a:schemeClr val="bg1"/>
                </a:solidFill>
                <a:latin typeface="Century Gothic (Основной текст)"/>
                <a:ea typeface="SimSun" panose="02010600030101010101" pitchFamily="2" charset="-122"/>
                <a:cs typeface="Times New Roman" panose="02020603050405020304" pitchFamily="18" charset="0"/>
              </a:rPr>
              <a:t>. Согласно исследованию 2020 года, проведённому Министерством здравоохранения РФ, НИИ Туберкулёза и другими учреждениями, чаще всего электронные сигареты в России курит молодёжь 18 лет и моложе.</a:t>
            </a:r>
            <a:endParaRPr lang="ru-RU" sz="2000" dirty="0">
              <a:solidFill>
                <a:schemeClr val="bg1"/>
              </a:solidFill>
              <a:effectLst/>
              <a:latin typeface="Century Gothic (Основной текст)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0661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E397048-1EEA-464E-B014-6A208DF5679B}"/>
              </a:ext>
            </a:extLst>
          </p:cNvPr>
          <p:cNvSpPr/>
          <p:nvPr/>
        </p:nvSpPr>
        <p:spPr>
          <a:xfrm>
            <a:off x="552450" y="1488639"/>
            <a:ext cx="88201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kern="1600" dirty="0">
                <a:solidFill>
                  <a:schemeClr val="bg1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Это самый опасный период. Именно в это время и формируется тяжёлая пожизненная никотиновая зависимость, и </a:t>
            </a:r>
            <a:r>
              <a:rPr lang="ru-RU" sz="2400" kern="1600" dirty="0" err="1">
                <a:solidFill>
                  <a:schemeClr val="bg1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вейп</a:t>
            </a:r>
            <a:r>
              <a:rPr lang="ru-RU" sz="2400" kern="1600" dirty="0">
                <a:solidFill>
                  <a:schemeClr val="bg1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 – это ни что иное, как переходный проводник, лёгкий доступ в лёгкие токсинов, без кашля, без рефлексов, что и приводит к появлению зависимости. И я уверен, что далее больше 90% становятся классическими потребителями табака. А многие курят и то, и то: в помещении курят </a:t>
            </a:r>
            <a:r>
              <a:rPr lang="ru-RU" sz="2400" kern="1600" dirty="0" err="1">
                <a:solidFill>
                  <a:schemeClr val="bg1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вейпы</a:t>
            </a:r>
            <a:r>
              <a:rPr lang="ru-RU" sz="2400" kern="1600" dirty="0">
                <a:solidFill>
                  <a:schemeClr val="bg1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, чтобы не было запаха, а вне помещения обычные сигареты.</a:t>
            </a:r>
            <a:endParaRPr lang="ru-RU" sz="2400" b="1" kern="1600" dirty="0">
              <a:solidFill>
                <a:schemeClr val="bg1"/>
              </a:solidFill>
              <a:effectLst/>
              <a:latin typeface="Times New Roman" pitchFamily="18" charset="0"/>
              <a:ea typeface="SimSun" panose="0201060003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1368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9888CE1-6043-4AE6-A213-7BE03EEA2649}"/>
              </a:ext>
            </a:extLst>
          </p:cNvPr>
          <p:cNvSpPr/>
          <p:nvPr/>
        </p:nvSpPr>
        <p:spPr>
          <a:xfrm>
            <a:off x="471487" y="353110"/>
            <a:ext cx="98250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1200"/>
              </a:spcBef>
              <a:spcAft>
                <a:spcPts val="1200"/>
              </a:spcAft>
            </a:pPr>
            <a:r>
              <a:rPr lang="ru-RU" sz="3200" dirty="0">
                <a:solidFill>
                  <a:srgbClr val="000000"/>
                </a:solidFill>
                <a:latin typeface="+mj-lt"/>
                <a:ea typeface=""/>
              </a:rPr>
              <a:t>Формальдегиды, ацетон и другие опасные продукты жидкостей для </a:t>
            </a:r>
            <a:r>
              <a:rPr lang="ru-RU" sz="3200" dirty="0" err="1">
                <a:solidFill>
                  <a:srgbClr val="000000"/>
                </a:solidFill>
                <a:latin typeface="+mj-lt"/>
                <a:ea typeface=""/>
              </a:rPr>
              <a:t>вейпов</a:t>
            </a:r>
            <a:endParaRPr lang="ru-RU" sz="3200" b="1" dirty="0">
              <a:latin typeface="+mj-lt"/>
              <a:ea typeface="SimSun" panose="02010600030101010101" pitchFamily="2" charset="-12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7273FAF-37ED-4F90-BAE5-F597FDDA7BD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3793" y="1593097"/>
            <a:ext cx="5940425" cy="444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19031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18D9501-DC9D-4992-835C-3BE917FA080C}"/>
              </a:ext>
            </a:extLst>
          </p:cNvPr>
          <p:cNvSpPr/>
          <p:nvPr/>
        </p:nvSpPr>
        <p:spPr>
          <a:xfrm>
            <a:off x="545432" y="1103288"/>
            <a:ext cx="9176084" cy="360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000" dirty="0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Одна из главных опасностей </a:t>
            </a:r>
            <a:r>
              <a:rPr lang="ru-RU" sz="2000" dirty="0" err="1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вейпов</a:t>
            </a:r>
            <a:r>
              <a:rPr lang="ru-RU" sz="2000" dirty="0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кроется в жидкостях, используемых для ингаляций и получения пара. И никотин, содержащийся в этих «жижах», далеко не единственное вредное вещество – хотя и его сбрасывать его со счетов никак нельзя. Основа «жижи» для электронных сигарет (как часто называют её сами потребители) – глицерин и пропиленгликоль.</a:t>
            </a:r>
          </a:p>
          <a:p>
            <a:r>
              <a:rPr lang="ru-RU" sz="2000" dirty="0">
                <a:solidFill>
                  <a:schemeClr val="bg1"/>
                </a:solidFill>
                <a:ea typeface="SimSun" panose="02010600030101010101" pitchFamily="2" charset="-122"/>
              </a:rPr>
              <a:t>Кроме того, производители используют тысячи ароматизаторов, чтобы пар из вашего </a:t>
            </a:r>
            <a:r>
              <a:rPr lang="ru-RU" sz="2000" dirty="0" err="1">
                <a:solidFill>
                  <a:schemeClr val="bg1"/>
                </a:solidFill>
                <a:ea typeface="SimSun" panose="02010600030101010101" pitchFamily="2" charset="-122"/>
              </a:rPr>
              <a:t>вейпа</a:t>
            </a:r>
            <a:r>
              <a:rPr lang="ru-RU" sz="2000" dirty="0">
                <a:solidFill>
                  <a:schemeClr val="bg1"/>
                </a:solidFill>
                <a:ea typeface="SimSun" panose="02010600030101010101" pitchFamily="2" charset="-122"/>
              </a:rPr>
              <a:t> пах клубничкой или дыней. Но ни одна дыня при производстве этих жидкостей не пострадала – всё это химические вещества, при преобразовании в пар способные образовывать самые разные, часто очень опасные соединения.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7639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BC7F57-8D29-4FA5-AA0E-E47D7ACC20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582087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 этих жидкостях применяют различные специальные растворители и добавки, которые придают вкус, цвет и ту консистенцию, которая в результате пиролиза выдаёт дым. В этом дыме из некоторых содержимых образуются достаточно мощные токсические элементы.</a:t>
            </a:r>
          </a:p>
          <a:p>
            <a:r>
              <a:rPr lang="ru-RU" b="1" dirty="0">
                <a:solidFill>
                  <a:schemeClr val="bg1"/>
                </a:solidFill>
              </a:rPr>
              <a:t>Один из таких элементов – это ацетат витамина Е, основной растворитель, который используется в этих жижах. В результате пиролиза образуется токсин, вызывающий – и это уже доказано – заболевание, которое так и называется – «повреждение лёгких, связанное с ингаляциями </a:t>
            </a:r>
            <a:r>
              <a:rPr lang="ru-RU" b="1" dirty="0" err="1">
                <a:solidFill>
                  <a:schemeClr val="bg1"/>
                </a:solidFill>
              </a:rPr>
              <a:t>вейпа</a:t>
            </a:r>
            <a:r>
              <a:rPr lang="ru-RU" b="1" dirty="0">
                <a:solidFill>
                  <a:schemeClr val="bg1"/>
                </a:solidFill>
              </a:rPr>
              <a:t>».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C6D0941-A31A-4799-BDCF-6211461CD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08133" y="685800"/>
            <a:ext cx="4934479" cy="5820877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Это заболевание, которое в своё время захлестнуло Америку. В 2019 году там было порядка 2600 случаев госпитализаций по поводу именно этого заболевания. А летальных случаев – больше 60. Эти люди умерли от повреждений лёгких, связанных с ингаляцией электронных сигарет. А именно от повреждений, чаще всего связанных с токсичным газом </a:t>
            </a:r>
            <a:r>
              <a:rPr lang="ru-RU" b="1" dirty="0" err="1">
                <a:solidFill>
                  <a:schemeClr val="bg1"/>
                </a:solidFill>
              </a:rPr>
              <a:t>кетеном</a:t>
            </a:r>
            <a:r>
              <a:rPr lang="ru-RU" b="1" dirty="0">
                <a:solidFill>
                  <a:schemeClr val="bg1"/>
                </a:solidFill>
              </a:rPr>
              <a:t>.</a:t>
            </a:r>
          </a:p>
          <a:p>
            <a:r>
              <a:rPr lang="ru-RU" b="1" dirty="0">
                <a:solidFill>
                  <a:schemeClr val="bg1"/>
                </a:solidFill>
              </a:rPr>
              <a:t>Конечно, там есть и другие опасные химические вещества, которые в результате пиролиза переходят в очень опасные канцерогенные препараты, такие как формальдегиды, ацетон, различные другие химические агенты, которые являются канцерогенами и токсинами. Мало того, что они обладают канцерогенным эффектом – он ещё и накопительный: если применять </a:t>
            </a:r>
            <a:r>
              <a:rPr lang="ru-RU" b="1" dirty="0" err="1">
                <a:solidFill>
                  <a:schemeClr val="bg1"/>
                </a:solidFill>
              </a:rPr>
              <a:t>вейпы</a:t>
            </a:r>
            <a:r>
              <a:rPr lang="ru-RU" b="1" dirty="0">
                <a:solidFill>
                  <a:schemeClr val="bg1"/>
                </a:solidFill>
              </a:rPr>
              <a:t> постоянно, всё это накапливается в лёгких, что и приводит к разрушению тканей.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9253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89853B5-3071-40C4-8546-3548E80B8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27260" y="821500"/>
            <a:ext cx="3657600" cy="3479566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Согласно исследованию учёных из США и Австралии, результаты которого были опубликованы в научном журнале </a:t>
            </a:r>
            <a:r>
              <a:rPr lang="ru-RU" sz="1800" dirty="0" err="1">
                <a:solidFill>
                  <a:schemeClr val="bg1"/>
                </a:solidFill>
              </a:rPr>
              <a:t>American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Journal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of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Physiology</a:t>
            </a:r>
            <a:r>
              <a:rPr lang="ru-RU" sz="1800" dirty="0">
                <a:solidFill>
                  <a:schemeClr val="bg1"/>
                </a:solidFill>
              </a:rPr>
              <a:t> в 2020 году, многие ароматизаторы вызывают некроз клеток лёгких либо апоптоз – так называемое «клеточное самоубийство». Особенно вредны ароматизаторы со вкусом банана и шоколада. Другое исследование выявило, что ароматизатор диацетил, придающий жидкости запах попкорна, способен вызывать облитерирующий </a:t>
            </a:r>
            <a:r>
              <a:rPr lang="ru-RU" sz="1800" dirty="0" err="1">
                <a:solidFill>
                  <a:schemeClr val="bg1"/>
                </a:solidFill>
              </a:rPr>
              <a:t>бронхиолит</a:t>
            </a:r>
            <a:r>
              <a:rPr lang="ru-RU" sz="1800" dirty="0">
                <a:solidFill>
                  <a:schemeClr val="bg1"/>
                </a:solidFill>
              </a:rPr>
              <a:t>. И это – лишь три ароматизатора из тысяч!</a:t>
            </a:r>
          </a:p>
          <a:p>
            <a:endParaRPr lang="ru-RU" sz="1400" dirty="0"/>
          </a:p>
        </p:txBody>
      </p:sp>
      <p:pic>
        <p:nvPicPr>
          <p:cNvPr id="5" name="Изображение 2" descr="veypy-i-aykosy — копия">
            <a:extLst>
              <a:ext uri="{FF2B5EF4-FFF2-40B4-BE49-F238E27FC236}">
                <a16:creationId xmlns:a16="http://schemas.microsoft.com/office/drawing/2014/main" xmlns="" id="{E76A8337-2B48-4F3A-90C2-86879A28208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3" y="821500"/>
            <a:ext cx="5943600" cy="50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1573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7440AF-89A2-4C19-83D6-E38AE77CD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4487332"/>
            <a:ext cx="10931139" cy="1507067"/>
          </a:xfrm>
        </p:spPr>
        <p:txBody>
          <a:bodyPr>
            <a:normAutofit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E9242AA-2059-46AE-BE67-5CC978023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Нужно также помнить, что сами </a:t>
            </a:r>
            <a:r>
              <a:rPr lang="ru-RU" dirty="0" err="1">
                <a:solidFill>
                  <a:schemeClr val="bg1"/>
                </a:solidFill>
              </a:rPr>
              <a:t>вейпы</a:t>
            </a:r>
            <a:r>
              <a:rPr lang="ru-RU" dirty="0">
                <a:solidFill>
                  <a:schemeClr val="bg1"/>
                </a:solidFill>
              </a:rPr>
              <a:t>, как правило, используют вольфрамовую нить, которая накаливается, в результате чего и происходит испарение. Так вот, встречаются пневмонии, похожие на пневмокониозы – заболевания лёгких, которые развиваются, когда в лёгкие попадают инородные тела в виде пыли. И оказывается, что этот вольфрам также испаряется при накаливании и при длительном применении </a:t>
            </a:r>
            <a:r>
              <a:rPr lang="ru-RU" dirty="0" err="1">
                <a:solidFill>
                  <a:schemeClr val="bg1"/>
                </a:solidFill>
              </a:rPr>
              <a:t>вейпов</a:t>
            </a:r>
            <a:r>
              <a:rPr lang="ru-RU" dirty="0">
                <a:solidFill>
                  <a:schemeClr val="bg1"/>
                </a:solidFill>
              </a:rPr>
              <a:t>, может приводить к пневмокониозу, одному из вариантов </a:t>
            </a:r>
            <a:r>
              <a:rPr lang="ru-RU" dirty="0" err="1">
                <a:solidFill>
                  <a:schemeClr val="bg1"/>
                </a:solidFill>
              </a:rPr>
              <a:t>пневмокониотической</a:t>
            </a:r>
            <a:r>
              <a:rPr lang="ru-RU" dirty="0">
                <a:solidFill>
                  <a:schemeClr val="bg1"/>
                </a:solidFill>
              </a:rPr>
              <a:t> пневмонии – пневмофиброзу. То есть сам аппарат, испаритель, тоже является опасным для человека.</a:t>
            </a:r>
          </a:p>
        </p:txBody>
      </p:sp>
    </p:spTree>
    <p:extLst>
      <p:ext uri="{BB962C8B-B14F-4D97-AF65-F5344CB8AC3E}">
        <p14:creationId xmlns:p14="http://schemas.microsoft.com/office/powerpoint/2010/main" xmlns="" val="2729295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BD2FF4-1D04-4F26-A81D-AC664CCA2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824217"/>
            <a:ext cx="8534400" cy="1507067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По каким критериям можно определить, что человек страдает повреждением лёгких, спровоцированным именно употреблением электронных сигарет? Симптомы появляются, когда человек курит </a:t>
            </a:r>
            <a:r>
              <a:rPr lang="ru-RU" sz="2200" b="1" dirty="0" err="1">
                <a:solidFill>
                  <a:schemeClr val="bg1"/>
                </a:solidFill>
              </a:rPr>
              <a:t>вейп</a:t>
            </a:r>
            <a:r>
              <a:rPr lang="ru-RU" sz="2200" b="1" dirty="0">
                <a:solidFill>
                  <a:schemeClr val="bg1"/>
                </a:solidFill>
              </a:rPr>
              <a:t> не менее 90 дней подряд: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49F745A-5A2B-4EB2-B08D-907FDF63F3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5974" y="867032"/>
            <a:ext cx="4937655" cy="3615267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Клинические жалобы – это повышение температуры, лихорадка, боль за грудиной, боль в животе, утомляемость, диарея, кашель, одышка. С клинической точки зрения это повышение по данным крови уровня скорости оседания эритроцитов, лейкоцитоз, описаны многие случаи интерстициальных поражений лёгких (то есть поражения альвеол, ведущие к обширному воспалению и пневмофиброзу, по типу различных вариантов пневмонии.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9E83DD6-ADBF-4925-A028-585285EF4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7560" y="916460"/>
            <a:ext cx="4934479" cy="3615266"/>
          </a:xfrm>
        </p:spPr>
        <p:txBody>
          <a:bodyPr>
            <a:noAutofit/>
          </a:bodyPr>
          <a:lstStyle/>
          <a:p>
            <a:r>
              <a:rPr lang="ru-RU" sz="1700" b="1" dirty="0">
                <a:solidFill>
                  <a:schemeClr val="bg1"/>
                </a:solidFill>
              </a:rPr>
              <a:t>Пневмония ставится за счёт исключения различных инфекционных вариантов. То есть должны быть исключены туберкулёз, вирусная этиология, онкологическая этиология, другие варианты ревматоидных поражений лёгкого, и тогда устанавливается диагноз: «повреждение лёгких, связанное с потреблением электронных сигарет</a:t>
            </a:r>
            <a:r>
              <a:rPr lang="ru-RU" sz="1700" b="1" dirty="0"/>
              <a:t>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53514" y="270475"/>
            <a:ext cx="65023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Вольфрамовая нить и её вред для лёгких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59510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AF1C05-CACE-40E2-857C-F1A3CC96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5012" y="955307"/>
            <a:ext cx="3657600" cy="13716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Последствия </a:t>
            </a:r>
            <a:r>
              <a:rPr lang="ru-RU" b="1" dirty="0" err="1"/>
              <a:t>вейпинга</a:t>
            </a:r>
            <a:r>
              <a:rPr lang="ru-RU" b="1" dirty="0"/>
              <a:t>: воспаления, фиброз, пневмонии, РДСВ</a:t>
            </a:r>
            <a:br>
              <a:rPr lang="ru-RU" b="1" dirty="0"/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2673F22-EC7B-4C74-89E9-CB9F6479D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Все продукты парения не выделяются обратно, они частично необратимо оседают в лёгких. И это накопление приводит к повреждению лёгких, повреждение – к воспалению, а воспаление – к фиброзу. А фиброз – это необратимые изменения в лёгких. Такой</a:t>
            </a:r>
            <a:r>
              <a:rPr lang="ru-RU" sz="1800" b="1" dirty="0"/>
              <a:t> </a:t>
            </a:r>
            <a:r>
              <a:rPr lang="ru-RU" sz="1800" b="1" dirty="0">
                <a:solidFill>
                  <a:schemeClr val="bg1"/>
                </a:solidFill>
              </a:rPr>
              <a:t>патологический процесс.</a:t>
            </a:r>
          </a:p>
        </p:txBody>
      </p:sp>
      <p:pic>
        <p:nvPicPr>
          <p:cNvPr id="5" name="Изображение 3" descr="5">
            <a:extLst>
              <a:ext uri="{FF2B5EF4-FFF2-40B4-BE49-F238E27FC236}">
                <a16:creationId xmlns:a16="http://schemas.microsoft.com/office/drawing/2014/main" xmlns="" id="{15E8D5AC-7011-413C-AD75-17CFF4F4D2F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2632" y="815546"/>
            <a:ext cx="5526761" cy="517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6740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67CAEB-1D16-4A84-BCCC-41A708A1E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909" y="411892"/>
            <a:ext cx="9589279" cy="4440195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Одним из современных трендов в обществе стал переход на электронные сигареты взамен традиционному виду курения. При этом большинство людей думает, что такой вид курения несёт меньше вреда здоровью.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27344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D8A17F-5F47-434B-8CB3-1C9EB89C7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487" y="207627"/>
            <a:ext cx="8001000" cy="297180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Последствия </a:t>
            </a:r>
            <a:r>
              <a:rPr lang="ru-RU" b="1" dirty="0" err="1"/>
              <a:t>вейпинга</a:t>
            </a:r>
            <a:r>
              <a:rPr lang="ru-RU" b="1" dirty="0"/>
              <a:t>: воспаления, фиброз, пневмонии, РДСВ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1867ACD-4397-4040-A0D7-772BD218BE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1" y="3102722"/>
            <a:ext cx="7015999" cy="1947333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Этот процесс описан и при обычных пневмониях, а каким образом он себя поведёт, зависит от хозяина. Каждый человек по-разному реагирует – например, на одну и ту же инфекцию у людей может быть разная реакция, у кого-то бессимптомно всё проходит, а кто-то сразу попадает в реанимацию. Так и здесь. Кому-то достаточно одного раза покурить, чтобы получить эту максимально токсическую дозу, а кто-то может курить гораздо дольше. Но результат один. К сожалению, многие из этих токсинов накапливаются с необратимыми последствиями.</a:t>
            </a:r>
          </a:p>
        </p:txBody>
      </p:sp>
      <p:pic>
        <p:nvPicPr>
          <p:cNvPr id="8194" name="Picture 2" descr="https://talantikam.ru/800/600/http/img.medscape.com/thumbnail_library/rp_150716_idiopathic_pulmonary_fibrosis_800x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0760" y="1610686"/>
            <a:ext cx="4399270" cy="4458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13413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A835EB-5ABC-416C-886B-E09A49AD1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 данный момент нет </a:t>
            </a:r>
            <a:r>
              <a:rPr lang="ru-RU" dirty="0" smtClean="0"/>
              <a:t>лечения </a:t>
            </a:r>
            <a:r>
              <a:rPr lang="ru-RU" dirty="0"/>
              <a:t>для болезни, вызванной </a:t>
            </a:r>
            <a:r>
              <a:rPr lang="ru-RU" dirty="0" err="1"/>
              <a:t>вейпами</a:t>
            </a:r>
            <a:r>
              <a:rPr lang="ru-RU" dirty="0"/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D1DF04-1BD2-4D65-B544-6F306B2F3E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Лечится </a:t>
            </a:r>
            <a:r>
              <a:rPr lang="ru-RU" b="1" dirty="0" err="1">
                <a:solidFill>
                  <a:schemeClr val="bg1"/>
                </a:solidFill>
              </a:rPr>
              <a:t>синдромально</a:t>
            </a:r>
            <a:r>
              <a:rPr lang="ru-RU" b="1" dirty="0">
                <a:solidFill>
                  <a:schemeClr val="bg1"/>
                </a:solidFill>
              </a:rPr>
              <a:t>, в зависимости от того, каким образом себя проявляет. Могут быть просто жалобы, которые уходят после прекращения курения. Но из литературы известно, что больше 90% людей, которые обратились с этой проблемой, потребовалась госпитализация. А до 70% потребовалась кислородная терапия. 20% – нуждались в вентиляции лёгких. И порядка 6% ушли в РДСВ, а там смертность 50 на 50. На данный момент просто не существует прописанного лечения этой проблемы</a:t>
            </a:r>
            <a:r>
              <a:rPr lang="ru-RU" b="1" dirty="0"/>
              <a:t>.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4A16652-DC86-4F3C-B538-A1059DD54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42230" y="370702"/>
            <a:ext cx="4934479" cy="3172484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Уже отмечено, что у тех, кто пережил острый респираторный дистресс-синдром, связанный с ингаляцией лёгких электронными сигаретами, при отказе от этого через два месяца изменения в лёгких практически полностью уходят в ноль. То есть отказ от потребления электронных сигарет высокоэффективен.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71213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2B04BF-6CBF-4D89-BEC4-0DE3FA5D3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Курение, рак и ранняя смертность</a:t>
            </a:r>
            <a:br>
              <a:rPr lang="ru-RU" b="1" dirty="0"/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7F452BF-4B93-4BDD-81A8-587BFC071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Учитывая невероятную канцерогенность соединений, на которые распадаются составляющие жидкостей для </a:t>
            </a:r>
            <a:r>
              <a:rPr lang="ru-RU" sz="1800" dirty="0" err="1">
                <a:solidFill>
                  <a:schemeClr val="bg1"/>
                </a:solidFill>
              </a:rPr>
              <a:t>вейпов</a:t>
            </a:r>
            <a:r>
              <a:rPr lang="ru-RU" sz="1800" dirty="0">
                <a:solidFill>
                  <a:schemeClr val="bg1"/>
                </a:solidFill>
              </a:rPr>
              <a:t>, особенно остро стоит вопрос: а вызывает ли эта привычка рак лёгких?</a:t>
            </a:r>
          </a:p>
          <a:p>
            <a:endParaRPr lang="ru-RU" sz="1800" dirty="0"/>
          </a:p>
          <a:p>
            <a:endParaRPr lang="ru-RU" sz="1800" dirty="0"/>
          </a:p>
        </p:txBody>
      </p:sp>
      <p:pic>
        <p:nvPicPr>
          <p:cNvPr id="4098" name="Picture 2" descr="В РФ предложили полностью запретить вейпы – Москва 24, 03.04.2023">
            <a:extLst>
              <a:ext uri="{FF2B5EF4-FFF2-40B4-BE49-F238E27FC236}">
                <a16:creationId xmlns:a16="http://schemas.microsoft.com/office/drawing/2014/main" xmlns="" id="{26FBA4D2-5DBB-4F6D-A674-20393802AD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66936"/>
            <a:ext cx="5943600" cy="334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7003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C1CF1A-BC95-4C7D-AD2D-2662BA630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942" y="326483"/>
            <a:ext cx="8001000" cy="1597794"/>
          </a:xfrm>
        </p:spPr>
        <p:txBody>
          <a:bodyPr/>
          <a:lstStyle/>
          <a:p>
            <a:r>
              <a:rPr lang="ru-RU" b="1" dirty="0"/>
              <a:t>Курение, рак и ранняя смертность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E8EF213-8398-4C98-901F-A770474357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179" y="2036048"/>
            <a:ext cx="6754556" cy="309612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Рак лёгких, РДСВ, фиброзы и пневмонии – далеко не полный список того, что может привести с собой в ваш организм </a:t>
            </a:r>
            <a:r>
              <a:rPr lang="ru-RU" sz="2000" b="1" dirty="0" err="1">
                <a:solidFill>
                  <a:schemeClr val="bg1"/>
                </a:solidFill>
              </a:rPr>
              <a:t>вейп</a:t>
            </a:r>
            <a:r>
              <a:rPr lang="ru-RU" sz="2000" b="1" dirty="0">
                <a:solidFill>
                  <a:schemeClr val="bg1"/>
                </a:solidFill>
              </a:rPr>
              <a:t>. «Парение» способствует образованию тромбов, значительно увеличивает риск инсультов и инфарктов, сердечных приступов и стенокардии, а также ишемической болезни сердца. </a:t>
            </a:r>
            <a:r>
              <a:rPr lang="ru-RU" sz="2000" b="1" dirty="0" err="1">
                <a:solidFill>
                  <a:schemeClr val="bg1"/>
                </a:solidFill>
              </a:rPr>
              <a:t>Вейпинг</a:t>
            </a:r>
            <a:r>
              <a:rPr lang="ru-RU" sz="2000" b="1" dirty="0">
                <a:solidFill>
                  <a:schemeClr val="bg1"/>
                </a:solidFill>
              </a:rPr>
              <a:t> влияет и на зрение, и на эректильную функцию у мужчин. Все последствия употребления никотина работают при его употреблении через </a:t>
            </a:r>
            <a:r>
              <a:rPr lang="ru-RU" sz="2000" b="1" dirty="0" err="1">
                <a:solidFill>
                  <a:schemeClr val="bg1"/>
                </a:solidFill>
              </a:rPr>
              <a:t>вейпы</a:t>
            </a:r>
            <a:r>
              <a:rPr lang="ru-RU" sz="2000" b="1" dirty="0">
                <a:solidFill>
                  <a:schemeClr val="bg1"/>
                </a:solidFill>
              </a:rPr>
              <a:t> ничуть не хуже, чем при курении сигарет.</a:t>
            </a:r>
          </a:p>
          <a:p>
            <a:endParaRPr lang="ru-RU" sz="2000" b="1" dirty="0"/>
          </a:p>
        </p:txBody>
      </p:sp>
      <p:pic>
        <p:nvPicPr>
          <p:cNvPr id="5122" name="Picture 2" descr="https://www.med-practic.com/uploades/folder_6/d06fca3a-28c0-4e95-b7d6-05a172b2d7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0930" y="1338232"/>
            <a:ext cx="5096612" cy="46177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45879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1D4081-8885-43C4-9A7C-7182C6F77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349578"/>
            <a:ext cx="10889950" cy="1644821"/>
          </a:xfrm>
        </p:spPr>
        <p:txBody>
          <a:bodyPr>
            <a:noAutofit/>
          </a:bodyPr>
          <a:lstStyle/>
          <a:p>
            <a:r>
              <a:rPr lang="ru-RU" sz="2800" b="1" dirty="0"/>
              <a:t>То есть три основных великих убийцы дебютируют на 20-30 лет раньше у курильщиков. Соответственно, курильщики живут на 20-30 лет меньше.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5DCD2B-B4B0-4B28-A5CE-7539EDE5C7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5228" y="189470"/>
            <a:ext cx="4937655" cy="2892397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С</a:t>
            </a:r>
            <a:r>
              <a:rPr lang="ru-RU" b="1" dirty="0">
                <a:solidFill>
                  <a:schemeClr val="bg1"/>
                </a:solidFill>
              </a:rPr>
              <a:t>уществует большая тройка заболеваний, от которых умирает большая часть населения земного шара. На первом месте инсульты, инфаркты, и раньше всех от этого умирают именно потребители табака – лет на 20 раньше, чем положено.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1674BF2-F16F-4FB6-9A85-25E864AC0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88003" y="306860"/>
            <a:ext cx="4934479" cy="3615266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На втором месте – хроническая обструктивная болезнь лёгких. Это также болезнь, как правило, ассоциированная с табакокурением. Третье место – это онкология, здесь на первом месте рак лёгкого, а раком лёгкого в 26 раз чаще болеют потребители табака. Кроме этого, потребление табака приводит к раку мочевого пузыря, раку желудка, также раньше это был рак губы, когда курили папиросы либо трубки, рак языка, нёба, горла – это всё </a:t>
            </a:r>
            <a:r>
              <a:rPr lang="ru-RU" b="1" dirty="0" err="1">
                <a:solidFill>
                  <a:schemeClr val="bg1"/>
                </a:solidFill>
              </a:rPr>
              <a:t>табакоассоциированные</a:t>
            </a:r>
            <a:r>
              <a:rPr lang="ru-RU" b="1" dirty="0">
                <a:solidFill>
                  <a:schemeClr val="bg1"/>
                </a:solidFill>
              </a:rPr>
              <a:t> заболевания.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1072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DD4E02-D53F-41E5-8568-536DDB8BA2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Как избежать рака: бросить </a:t>
            </a:r>
            <a:r>
              <a:rPr lang="ru-RU" b="1" dirty="0" err="1"/>
              <a:t>вейп</a:t>
            </a:r>
            <a:r>
              <a:rPr lang="ru-RU" b="1" dirty="0"/>
              <a:t> и сигареты, записаться на скрининг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806EAA2-45E0-4AC3-9046-99DA91E4D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1" y="3214839"/>
            <a:ext cx="10586972" cy="2576362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Первый шаг к продлению собственной жизни и очистке организма – это, конечно, отказ от курения и </a:t>
            </a:r>
            <a:r>
              <a:rPr lang="ru-RU" sz="1800" b="1" dirty="0" err="1">
                <a:solidFill>
                  <a:schemeClr val="bg1"/>
                </a:solidFill>
              </a:rPr>
              <a:t>вейпинга</a:t>
            </a:r>
            <a:r>
              <a:rPr lang="ru-RU" sz="1800" b="1" dirty="0">
                <a:solidFill>
                  <a:schemeClr val="bg1"/>
                </a:solidFill>
              </a:rPr>
              <a:t>. В разные эпохи человечество совершало самые удивительные безумия ради удовольствия, красоты и даже здоровья: так, в эпоху Возрождения знатные дамы использовали белила со свинцом, что приводило к медленному отравлению организма ядом, а героин в начале XX века использовали как средство от кашля и головной боли. По мнению автора, через 20-30 лет невероятная популярность </a:t>
            </a:r>
            <a:r>
              <a:rPr lang="ru-RU" sz="1800" b="1" dirty="0" err="1">
                <a:solidFill>
                  <a:schemeClr val="bg1"/>
                </a:solidFill>
              </a:rPr>
              <a:t>вейпинга</a:t>
            </a:r>
            <a:r>
              <a:rPr lang="ru-RU" sz="1800" b="1" dirty="0">
                <a:solidFill>
                  <a:schemeClr val="bg1"/>
                </a:solidFill>
              </a:rPr>
              <a:t> будет вспоминаться, как одно из подобных безумств. И в этом эксперт-онколог с автором согласен.</a:t>
            </a:r>
          </a:p>
          <a:p>
            <a:r>
              <a:rPr lang="ru-RU" sz="1800" b="1" dirty="0">
                <a:solidFill>
                  <a:schemeClr val="bg1"/>
                </a:solidFill>
              </a:rPr>
              <a:t>Но только отказаться от курения зачастую, к сожалению, бывает недостаточно. Рак может уже поселиться в организме. Главное в борьбе с этой болезнью – как можно раньше её выявить. А для этого необходимо вовремя делать скрининг.</a:t>
            </a:r>
          </a:p>
          <a:p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xmlns="" val="14459425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DD4E02-D53F-41E5-8568-536DDB8BA2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Как избежать рака: бросить </a:t>
            </a:r>
            <a:r>
              <a:rPr lang="ru-RU" b="1" dirty="0" err="1"/>
              <a:t>вейп</a:t>
            </a:r>
            <a:r>
              <a:rPr lang="ru-RU" b="1" dirty="0"/>
              <a:t> и сигареты, записаться на скрининг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806EAA2-45E0-4AC3-9046-99DA91E4D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1" y="3214839"/>
            <a:ext cx="10586972" cy="2576362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Вместо флюорографии пациентам предлагают бесплатно пройти </a:t>
            </a:r>
            <a:r>
              <a:rPr lang="ru-RU" b="1" dirty="0" err="1">
                <a:solidFill>
                  <a:schemeClr val="bg1"/>
                </a:solidFill>
              </a:rPr>
              <a:t>низкодозовую</a:t>
            </a:r>
            <a:r>
              <a:rPr lang="ru-RU" b="1" dirty="0">
                <a:solidFill>
                  <a:schemeClr val="bg1"/>
                </a:solidFill>
              </a:rPr>
              <a:t> компьютерную томографию органов грудной клетки. Этот метод уже научно доказал себя как эффективный с точки зрения снижения смертности от рака лёгкого. В результате в этой группе риска можно выявить, и уже выявляем, ранние формы рака лёгкого доклинической стадии. </a:t>
            </a:r>
          </a:p>
          <a:p>
            <a:r>
              <a:rPr lang="ru-RU" b="1" dirty="0">
                <a:solidFill>
                  <a:schemeClr val="bg1"/>
                </a:solidFill>
              </a:rPr>
              <a:t>Самый простой способ сохранить здоровье и избежать длительного и дорогого лечения – всегда профилактика. А это означает отказ от отравления организма ядами и своевременные проверки у врачей</a:t>
            </a:r>
            <a:r>
              <a:rPr lang="ru-RU" b="1" dirty="0"/>
              <a:t>.</a:t>
            </a:r>
          </a:p>
          <a:p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xmlns="" val="2103172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CF5D9C-CAE0-4387-B99F-807930FEB6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6277" y="2215979"/>
            <a:ext cx="8180655" cy="7825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534758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00C709E-0797-43ED-B541-7E209C46B442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737" y="685800"/>
            <a:ext cx="4828076" cy="361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Изображение 1" descr="47003db86de89d86b23defd41e34d09d">
            <a:extLst>
              <a:ext uri="{FF2B5EF4-FFF2-40B4-BE49-F238E27FC236}">
                <a16:creationId xmlns:a16="http://schemas.microsoft.com/office/drawing/2014/main" xmlns="" id="{283C0722-748D-4FF8-9BA2-7BCF16383FDA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61037" y="685800"/>
            <a:ext cx="5297487" cy="361473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163505E-BF65-4DFB-BCBF-365BFD636AC8}"/>
              </a:ext>
            </a:extLst>
          </p:cNvPr>
          <p:cNvSpPr/>
          <p:nvPr/>
        </p:nvSpPr>
        <p:spPr>
          <a:xfrm>
            <a:off x="738737" y="4694872"/>
            <a:ext cx="841365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 err="1">
                <a:solidFill>
                  <a:schemeClr val="bg1"/>
                </a:solidFill>
              </a:rPr>
              <a:t>Вейпинг</a:t>
            </a:r>
            <a:r>
              <a:rPr lang="ru-RU" sz="2100" dirty="0">
                <a:solidFill>
                  <a:schemeClr val="bg1"/>
                </a:solidFill>
              </a:rPr>
              <a:t> – модная забава, которая может вызывать фиброз лёгких, пневмонию и тромбозы. На какие токсичные вещества распадается жидкость для </a:t>
            </a:r>
            <a:r>
              <a:rPr lang="ru-RU" sz="2100" dirty="0" err="1">
                <a:solidFill>
                  <a:schemeClr val="bg1"/>
                </a:solidFill>
              </a:rPr>
              <a:t>вейпов</a:t>
            </a:r>
            <a:r>
              <a:rPr lang="ru-RU" sz="2100" dirty="0">
                <a:solidFill>
                  <a:schemeClr val="bg1"/>
                </a:solidFill>
              </a:rPr>
              <a:t>? Как </a:t>
            </a:r>
            <a:r>
              <a:rPr lang="ru-RU" sz="2100" dirty="0" err="1">
                <a:solidFill>
                  <a:schemeClr val="bg1"/>
                </a:solidFill>
              </a:rPr>
              <a:t>вейпы</a:t>
            </a:r>
            <a:r>
              <a:rPr lang="ru-RU" sz="2100" dirty="0">
                <a:solidFill>
                  <a:schemeClr val="bg1"/>
                </a:solidFill>
              </a:rPr>
              <a:t> связаны с раком легких и почему важно крайне проходить скрининг.</a:t>
            </a:r>
          </a:p>
        </p:txBody>
      </p:sp>
    </p:spTree>
    <p:extLst>
      <p:ext uri="{BB962C8B-B14F-4D97-AF65-F5344CB8AC3E}">
        <p14:creationId xmlns:p14="http://schemas.microsoft.com/office/powerpoint/2010/main" xmlns="" val="2678137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959B31B-A16C-4305-88B9-804AF285CE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7665" y="1661583"/>
            <a:ext cx="6021388" cy="3319992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/>
              <a:t>В начале ХХ</a:t>
            </a:r>
            <a:r>
              <a:rPr lang="en-US" sz="8000" dirty="0"/>
              <a:t>I </a:t>
            </a:r>
            <a:r>
              <a:rPr lang="ru-RU" sz="8000" dirty="0"/>
              <a:t>века у </a:t>
            </a:r>
            <a:r>
              <a:rPr lang="ru-RU" sz="8000" dirty="0" err="1"/>
              <a:t>Хонь</a:t>
            </a:r>
            <a:r>
              <a:rPr lang="ru-RU" sz="8000" dirty="0"/>
              <a:t> Лика китайского учёного- фармацевта умер отец от рака лёгких, заядлый курильщик. Связь сигарет и рака лёгких на тот момент была уже неоспорима, но </a:t>
            </a:r>
            <a:r>
              <a:rPr lang="ru-RU" sz="8000" dirty="0" err="1"/>
              <a:t>Хонь</a:t>
            </a:r>
            <a:r>
              <a:rPr lang="ru-RU" sz="8000" dirty="0"/>
              <a:t> Лик, даже наблюдая за мучениями отца, не прекращал курить по 2 пачки в день. Он пообещал себе придумать, как сделать этот процесс безвредным. И в  2003г  </a:t>
            </a:r>
            <a:r>
              <a:rPr lang="ru-RU" sz="8000" dirty="0" err="1"/>
              <a:t>Хонь</a:t>
            </a:r>
            <a:r>
              <a:rPr lang="ru-RU" sz="8000" dirty="0"/>
              <a:t> Лик изобрёл электронную сигарету, а в 2004 г его изобретение поступило в продажу. Целью изобретения была пропаганда ЗОЖ: лечение никотиновой зависимости.</a:t>
            </a:r>
          </a:p>
          <a:p>
            <a:endParaRPr lang="ru-RU" sz="2200" dirty="0"/>
          </a:p>
          <a:p>
            <a:endParaRPr lang="ru-RU" dirty="0"/>
          </a:p>
        </p:txBody>
      </p:sp>
      <p:pic>
        <p:nvPicPr>
          <p:cNvPr id="2052" name="Picture 4" descr="Кто изобрел электронную сигарету?">
            <a:extLst>
              <a:ext uri="{FF2B5EF4-FFF2-40B4-BE49-F238E27FC236}">
                <a16:creationId xmlns:a16="http://schemas.microsoft.com/office/drawing/2014/main" xmlns="" id="{0FBB874A-ECE7-468F-BC9E-F9488F21A675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75" r="2407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2407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B239234D-472D-42D7-980F-10F80CD2C2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478702">
            <a:off x="-690403" y="4780134"/>
            <a:ext cx="3682857" cy="179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7473AD1F-A0C3-4456-9312-EF81D5440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538357">
            <a:off x="7281650" y="3957977"/>
            <a:ext cx="7058025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3984089A-1B98-4832-A24D-3688270A9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992742">
            <a:off x="-1291916" y="-1719262"/>
            <a:ext cx="7058025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FE490121-B9F1-4EA9-98FA-631B37DB4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031711">
            <a:off x="7785781" y="-809315"/>
            <a:ext cx="5333353" cy="259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665C8C5-0248-459A-A86B-5503593E3906}"/>
              </a:ext>
            </a:extLst>
          </p:cNvPr>
          <p:cNvSpPr/>
          <p:nvPr/>
        </p:nvSpPr>
        <p:spPr>
          <a:xfrm>
            <a:off x="2722288" y="2500534"/>
            <a:ext cx="6818926" cy="2293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1200"/>
              </a:spcAft>
            </a:pPr>
            <a:r>
              <a:rPr lang="ru-RU" dirty="0">
                <a:solidFill>
                  <a:srgbClr val="000000"/>
                </a:solidFill>
                <a:latin typeface="Century Gothic (Основной текст)"/>
                <a:ea typeface=""/>
                <a:cs typeface="Times New Roman" panose="02020603050405020304" pitchFamily="18" charset="0"/>
              </a:rPr>
              <a:t>Под электронными сигаретами понимают ингаляторы специального назначения с жидкостями разных вкусов и содержания никотина. По форме и размерам они могут напоминать обычные сигареты, а могут выглядеть как космический корабль из звездных войн. В основе любой «электроники» лежит батарейка, испаритель и бак с жидкостью.</a:t>
            </a:r>
            <a:endParaRPr lang="ru-RU" sz="1400" dirty="0">
              <a:effectLst/>
              <a:latin typeface="Century Gothic (Основной текст)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CDAB023-816C-454F-A629-117B1D4D0F8D}"/>
              </a:ext>
            </a:extLst>
          </p:cNvPr>
          <p:cNvSpPr/>
          <p:nvPr/>
        </p:nvSpPr>
        <p:spPr>
          <a:xfrm>
            <a:off x="3523821" y="489836"/>
            <a:ext cx="5144357" cy="6077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15000"/>
              </a:lnSpc>
              <a:spcAft>
                <a:spcPts val="1200"/>
              </a:spcAft>
            </a:pPr>
            <a:r>
              <a:rPr lang="ru-RU" sz="3200" b="1" dirty="0">
                <a:solidFill>
                  <a:srgbClr val="000000"/>
                </a:solidFill>
                <a:latin typeface="+mj-lt"/>
                <a:ea typeface=""/>
                <a:cs typeface="Times New Roman" panose="02020603050405020304" pitchFamily="18" charset="0"/>
              </a:rPr>
              <a:t>Электронная сигарета</a:t>
            </a:r>
            <a:endParaRPr lang="ru-RU" sz="3200" dirty="0">
              <a:effectLst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4334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B239234D-472D-42D7-980F-10F80CD2C2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478702">
            <a:off x="-690403" y="4780134"/>
            <a:ext cx="3682857" cy="179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7473AD1F-A0C3-4456-9312-EF81D5440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538357">
            <a:off x="7281650" y="3957977"/>
            <a:ext cx="7058025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3984089A-1B98-4832-A24D-3688270A9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992742">
            <a:off x="-1291918" y="-1719263"/>
            <a:ext cx="7058025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FE490121-B9F1-4EA9-98FA-631B37DB4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031711">
            <a:off x="7785781" y="-809315"/>
            <a:ext cx="5333353" cy="259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665C8C5-0248-459A-A86B-5503593E3906}"/>
              </a:ext>
            </a:extLst>
          </p:cNvPr>
          <p:cNvSpPr/>
          <p:nvPr/>
        </p:nvSpPr>
        <p:spPr>
          <a:xfrm>
            <a:off x="2722288" y="2500534"/>
            <a:ext cx="6818926" cy="1656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1200"/>
              </a:spcAft>
            </a:pPr>
            <a:r>
              <a:rPr lang="ru-RU" dirty="0">
                <a:solidFill>
                  <a:schemeClr val="bg1"/>
                </a:solidFill>
              </a:rPr>
              <a:t>При нажатии на кнопку происходит замыкание цепи, что раскаляет специальную спираль, которая в свою очередь испаряет нанесённую на неё жидкость. Жидкость в процессе испарения превращается в пар, который вдыхают вместо табачного дыма</a:t>
            </a:r>
            <a:endParaRPr lang="ru-RU" sz="1400" dirty="0">
              <a:solidFill>
                <a:schemeClr val="bg1"/>
              </a:solidFill>
              <a:effectLst/>
              <a:latin typeface="Century Gothic (Основной текст)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CDAB023-816C-454F-A629-117B1D4D0F8D}"/>
              </a:ext>
            </a:extLst>
          </p:cNvPr>
          <p:cNvSpPr/>
          <p:nvPr/>
        </p:nvSpPr>
        <p:spPr>
          <a:xfrm>
            <a:off x="4234752" y="489835"/>
            <a:ext cx="37224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3200" b="1" dirty="0">
                <a:solidFill>
                  <a:schemeClr val="bg1"/>
                </a:solidFill>
              </a:rPr>
              <a:t>Принцип работы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5998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8219EC6-91F5-47D8-9501-08E4F7F98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7372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9FD1E7A-FFAA-40B1-BED2-A3808E0BAC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0991" r="-1"/>
          <a:stretch/>
        </p:blipFill>
        <p:spPr>
          <a:xfrm>
            <a:off x="1620133" y="1010310"/>
            <a:ext cx="8074032" cy="499138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B87EC83-A496-4068-A7AA-504CEE33CBA7}"/>
              </a:ext>
            </a:extLst>
          </p:cNvPr>
          <p:cNvSpPr/>
          <p:nvPr/>
        </p:nvSpPr>
        <p:spPr>
          <a:xfrm>
            <a:off x="1999814" y="95822"/>
            <a:ext cx="8192371" cy="689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Составляющие компоненты сигареты</a:t>
            </a:r>
            <a:endParaRPr lang="ru-RU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4946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0871A23-D8B4-42A0-9A31-4D55A6A3F01E}"/>
              </a:ext>
            </a:extLst>
          </p:cNvPr>
          <p:cNvSpPr/>
          <p:nvPr/>
        </p:nvSpPr>
        <p:spPr>
          <a:xfrm>
            <a:off x="1639491" y="434459"/>
            <a:ext cx="8913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ts val="1200"/>
              </a:spcBef>
              <a:spcAft>
                <a:spcPts val="1200"/>
              </a:spcAft>
            </a:pPr>
            <a:r>
              <a:rPr lang="ru-RU" sz="3200" b="1" dirty="0" err="1">
                <a:solidFill>
                  <a:srgbClr val="000000"/>
                </a:solidFill>
                <a:latin typeface="Century Gothic (Основной текст)"/>
                <a:ea typeface=""/>
              </a:rPr>
              <a:t>Вейпинг</a:t>
            </a:r>
            <a:r>
              <a:rPr lang="ru-RU" sz="3200" b="1" dirty="0">
                <a:solidFill>
                  <a:srgbClr val="000000"/>
                </a:solidFill>
                <a:latin typeface="Century Gothic (Основной текст)"/>
                <a:ea typeface=""/>
              </a:rPr>
              <a:t> как лёгкий способ начать курить</a:t>
            </a:r>
            <a:endParaRPr lang="ru-RU" sz="3200" b="1" dirty="0">
              <a:latin typeface="Century Gothic (Основной текст)"/>
              <a:ea typeface="SimSun" panose="02010600030101010101" pitchFamily="2" charset="-12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CE0D3B6-0DDD-4320-BE71-43965B37F5F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5786" y="1367155"/>
            <a:ext cx="5940425" cy="4314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5605592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83</TotalTime>
  <Words>1997</Words>
  <Application>Microsoft Office PowerPoint</Application>
  <PresentationFormat>Произвольный</PresentationFormat>
  <Paragraphs>53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Сектор</vt:lpstr>
      <vt:lpstr>Электронные сигареты: вред и риск развития рака</vt:lpstr>
      <vt:lpstr>Одним из современных трендов в обществе стал переход на электронные сигареты взамен традиционному виду курения. При этом большинство людей думает, что такой вид курения несёт меньше вреда здоровью.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</vt:lpstr>
      <vt:lpstr>По каким критериям можно определить, что человек страдает повреждением лёгких, спровоцированным именно употреблением электронных сигарет? Симптомы появляются, когда человек курит вейп не менее 90 дней подряд: </vt:lpstr>
      <vt:lpstr>Последствия вейпинга: воспаления, фиброз, пневмонии, РДСВ </vt:lpstr>
      <vt:lpstr>Последствия вейпинга: воспаления, фиброз, пневмонии, РДСВ </vt:lpstr>
      <vt:lpstr>На данный момент нет лечения для болезни, вызванной вейпами:</vt:lpstr>
      <vt:lpstr>Курение, рак и ранняя смертность </vt:lpstr>
      <vt:lpstr>Курение, рак и ранняя смертность</vt:lpstr>
      <vt:lpstr>То есть три основных великих убийцы дебютируют на 20-30 лет раньше у курильщиков. Соответственно, курильщики живут на 20-30 лет меньше.</vt:lpstr>
      <vt:lpstr>Как избежать рака: бросить вейп и сигареты, записаться на скрининг </vt:lpstr>
      <vt:lpstr>Как избежать рака: бросить вейп и сигареты, записаться на скрининг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Электронные сигареты: вред и риск развития рака. </dc:title>
  <dc:creator>Стипер</dc:creator>
  <cp:lastModifiedBy>Torakal_hir</cp:lastModifiedBy>
  <cp:revision>5</cp:revision>
  <dcterms:created xsi:type="dcterms:W3CDTF">2023-11-01T19:48:26Z</dcterms:created>
  <dcterms:modified xsi:type="dcterms:W3CDTF">2023-11-02T04:41:37Z</dcterms:modified>
</cp:coreProperties>
</file>