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0" r:id="rId1"/>
  </p:sldMasterIdLst>
  <p:notesMasterIdLst>
    <p:notesMasterId r:id="rId13"/>
  </p:notesMasterIdLst>
  <p:sldIdLst>
    <p:sldId id="256" r:id="rId2"/>
    <p:sldId id="321" r:id="rId3"/>
    <p:sldId id="333" r:id="rId4"/>
    <p:sldId id="334" r:id="rId5"/>
    <p:sldId id="335" r:id="rId6"/>
    <p:sldId id="337" r:id="rId7"/>
    <p:sldId id="341" r:id="rId8"/>
    <p:sldId id="338" r:id="rId9"/>
    <p:sldId id="343" r:id="rId10"/>
    <p:sldId id="342" r:id="rId11"/>
    <p:sldId id="34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E"/>
    <a:srgbClr val="FF7171"/>
    <a:srgbClr val="0000FF"/>
    <a:srgbClr val="800000"/>
    <a:srgbClr val="A50021"/>
    <a:srgbClr val="427046"/>
    <a:srgbClr val="336699"/>
    <a:srgbClr val="990000"/>
    <a:srgbClr val="4D4D4D"/>
    <a:srgbClr val="D15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8" autoAdjust="0"/>
    <p:restoredTop sz="96148" autoAdjust="0"/>
  </p:normalViewPr>
  <p:slideViewPr>
    <p:cSldViewPr>
      <p:cViewPr>
        <p:scale>
          <a:sx n="80" d="100"/>
          <a:sy n="80" d="100"/>
        </p:scale>
        <p:origin x="-7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/>
                      <a:t>4,7%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Да, полностью</c:v>
                </c:pt>
                <c:pt idx="1">
                  <c:v>Больше да, чем нет</c:v>
                </c:pt>
                <c:pt idx="2">
                  <c:v>Больше нет, чем да</c:v>
                </c:pt>
                <c:pt idx="3">
                  <c:v>Затрудняюсь ответить</c:v>
                </c:pt>
                <c:pt idx="4">
                  <c:v>Не удовлетворен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0.44500000000000001</c:v>
                </c:pt>
                <c:pt idx="1">
                  <c:v>0.26800000000000002</c:v>
                </c:pt>
                <c:pt idx="2">
                  <c:v>0.14899999999999999</c:v>
                </c:pt>
                <c:pt idx="3">
                  <c:v>6.0999999999999999E-2</c:v>
                </c:pt>
                <c:pt idx="4">
                  <c:v>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945344"/>
        <c:axId val="150405888"/>
      </c:barChart>
      <c:catAx>
        <c:axId val="14994534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i="1"/>
            </a:pPr>
            <a:endParaRPr lang="ru-RU"/>
          </a:p>
        </c:txPr>
        <c:crossAx val="150405888"/>
        <c:crosses val="autoZero"/>
        <c:auto val="1"/>
        <c:lblAlgn val="ctr"/>
        <c:lblOffset val="100"/>
        <c:noMultiLvlLbl val="0"/>
      </c:catAx>
      <c:valAx>
        <c:axId val="150405888"/>
        <c:scaling>
          <c:orientation val="minMax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crossAx val="14994534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30922E-8D5E-4807-9B61-4C73A49A24CE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AB91CB-F33B-4DA6-A6A1-AC9286432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2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B91CB-F33B-4DA6-A6A1-AC928643294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8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B91CB-F33B-4DA6-A6A1-AC928643294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3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B91CB-F33B-4DA6-A6A1-AC928643294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3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B91CB-F33B-4DA6-A6A1-AC928643294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6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B91CB-F33B-4DA6-A6A1-AC928643294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6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B91CB-F33B-4DA6-A6A1-AC928643294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6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38BA-F511-4332-8CF0-E2916F2FD032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9056-4FC9-4275-95F6-C112FE30B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3814-5CF1-4BED-BEE8-86765CEE6E8C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5261-C338-4A66-BA89-615FFC216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832A-0F79-4883-B425-514A13605CDF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AED3-DD2F-49F9-A6C8-3537C2A7B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DFB4-ACFE-421E-A6D6-67A93BAF1F58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FF44-F568-4DDE-8B25-CCC8E2EC4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27A6-7B3E-4CE3-849E-E33B25E43BD2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47D3-B53C-4AB8-ACED-4A740E5B0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F800C-F263-4D8E-AD46-1D1AF1C2DE7C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643E-840F-4147-BF93-E5FB6F458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8E247-E02D-4F60-9204-BCA3C6FA1D60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E082-0199-4F59-B2B0-486CCFE57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D154-5A5B-496C-B6A5-C84806AE8672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5BD9-B673-4FF9-8C73-B142D44A4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464E-ACC4-435E-B654-626A3C0DC161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88D6-9EBE-4956-BA2F-F1541800E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04EB-9B54-42EA-AF4D-331FAD4EC533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7A76-0C36-428C-B70A-439A018E2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6A57-AC63-4175-A2BF-54C719C945C5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2B8B-352A-48FD-A7D1-4D27FC656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D70C52-D639-4A7A-9D07-0F6BEEA290AF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E2A98-11C9-4982-863A-1527E184A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7"/>
          <p:cNvSpPr txBox="1">
            <a:spLocks noChangeArrowheads="1"/>
          </p:cNvSpPr>
          <p:nvPr/>
        </p:nvSpPr>
        <p:spPr bwMode="auto">
          <a:xfrm>
            <a:off x="539552" y="1988840"/>
            <a:ext cx="462597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Анкетирование</a:t>
            </a:r>
          </a:p>
          <a:p>
            <a:r>
              <a:rPr lang="ru-RU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пациентов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квартал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2014 года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5" descr="b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6225"/>
            <a:ext cx="91440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4053427" cy="409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rr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2656"/>
            <a:ext cx="3603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ack.jpg"/>
          <p:cNvPicPr>
            <a:picLocks noChangeAspect="1"/>
          </p:cNvPicPr>
          <p:nvPr/>
        </p:nvPicPr>
        <p:blipFill>
          <a:blip r:embed="rId4" cstate="print"/>
          <a:srcRect b="-19556"/>
          <a:stretch>
            <a:fillRect/>
          </a:stretch>
        </p:blipFill>
        <p:spPr bwMode="auto">
          <a:xfrm>
            <a:off x="0" y="5715016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/>
          </p:cNvSpPr>
          <p:nvPr/>
        </p:nvSpPr>
        <p:spPr bwMode="auto">
          <a:xfrm>
            <a:off x="857224" y="80944"/>
            <a:ext cx="9144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tx2"/>
                </a:solidFill>
                <a:cs typeface="Arial" charset="0"/>
              </a:rPr>
              <a:t>          Стационар ОГАУЗ «ТОКБ</a:t>
            </a:r>
            <a:r>
              <a:rPr lang="ru-RU" sz="2600" b="1" dirty="0" smtClean="0">
                <a:solidFill>
                  <a:schemeClr val="tx2"/>
                </a:solidFill>
                <a:cs typeface="Arial" charset="0"/>
              </a:rPr>
              <a:t>»</a:t>
            </a:r>
            <a:endParaRPr lang="ru-RU" sz="2600" b="1" dirty="0">
              <a:solidFill>
                <a:schemeClr val="tx2"/>
              </a:solidFill>
              <a:cs typeface="Arial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03648" y="908720"/>
            <a:ext cx="640871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47"/>
          <p:cNvSpPr>
            <a:spLocks noChangeArrowheads="1"/>
          </p:cNvSpPr>
          <p:nvPr/>
        </p:nvSpPr>
        <p:spPr bwMode="gray">
          <a:xfrm>
            <a:off x="3491880" y="1772816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b="1" dirty="0" smtClean="0">
                <a:solidFill>
                  <a:srgbClr val="FEFFFF"/>
                </a:solidFill>
                <a:cs typeface="Arial" charset="0"/>
              </a:rPr>
              <a:t>89%</a:t>
            </a:r>
            <a:endParaRPr lang="en-US" sz="24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03" name="Rectangle 47"/>
          <p:cNvSpPr>
            <a:spLocks noChangeArrowheads="1"/>
          </p:cNvSpPr>
          <p:nvPr/>
        </p:nvSpPr>
        <p:spPr bwMode="gray">
          <a:xfrm>
            <a:off x="5076056" y="3284984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b="1" dirty="0" smtClean="0">
                <a:solidFill>
                  <a:srgbClr val="FEFFFF"/>
                </a:solidFill>
                <a:cs typeface="Arial" charset="0"/>
              </a:rPr>
              <a:t>79%</a:t>
            </a:r>
            <a:endParaRPr lang="en-US" sz="24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05" name="Rectangle 47"/>
          <p:cNvSpPr>
            <a:spLocks noChangeArrowheads="1"/>
          </p:cNvSpPr>
          <p:nvPr/>
        </p:nvSpPr>
        <p:spPr bwMode="gray">
          <a:xfrm>
            <a:off x="6732240" y="1772816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b="1" dirty="0" smtClean="0">
                <a:solidFill>
                  <a:srgbClr val="FEFFFF"/>
                </a:solidFill>
                <a:cs typeface="Arial" charset="0"/>
              </a:rPr>
              <a:t>82%</a:t>
            </a:r>
            <a:endParaRPr lang="en-US" sz="24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07" name="Rectangle 47"/>
          <p:cNvSpPr>
            <a:spLocks noChangeArrowheads="1"/>
          </p:cNvSpPr>
          <p:nvPr/>
        </p:nvSpPr>
        <p:spPr bwMode="gray">
          <a:xfrm>
            <a:off x="7668344" y="3140968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b="1" dirty="0" smtClean="0">
                <a:solidFill>
                  <a:srgbClr val="FEFFFF"/>
                </a:solidFill>
                <a:cs typeface="Arial" charset="0"/>
              </a:rPr>
              <a:t>72%</a:t>
            </a:r>
            <a:endParaRPr lang="en-US" sz="24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09" name="Rectangle 47"/>
          <p:cNvSpPr>
            <a:spLocks noChangeArrowheads="1"/>
          </p:cNvSpPr>
          <p:nvPr/>
        </p:nvSpPr>
        <p:spPr bwMode="gray">
          <a:xfrm>
            <a:off x="755576" y="1546381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b="1" dirty="0" smtClean="0">
                <a:solidFill>
                  <a:srgbClr val="FEFFFF"/>
                </a:solidFill>
                <a:cs typeface="Arial" charset="0"/>
              </a:rPr>
              <a:t>47%</a:t>
            </a:r>
            <a:endParaRPr lang="en-US" sz="2400" b="1" dirty="0">
              <a:solidFill>
                <a:srgbClr val="FEFFFF"/>
              </a:solidFill>
              <a:cs typeface="Arial" charset="0"/>
            </a:endParaRPr>
          </a:p>
        </p:txBody>
      </p:sp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val="3421309825"/>
              </p:ext>
            </p:extLst>
          </p:nvPr>
        </p:nvGraphicFramePr>
        <p:xfrm>
          <a:off x="720949" y="1996971"/>
          <a:ext cx="7704856" cy="3682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3648" y="1196752"/>
            <a:ext cx="6804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i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Удовлетворенность пациентов организацией питания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(в том числе качеством приготовления, достаточностью, ассортиментом блюд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1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4"/>
          <p:cNvSpPr>
            <a:spLocks noChangeArrowheads="1"/>
          </p:cNvSpPr>
          <p:nvPr/>
        </p:nvSpPr>
        <p:spPr bwMode="gray">
          <a:xfrm flipV="1">
            <a:off x="2195736" y="3356992"/>
            <a:ext cx="1236662" cy="2181225"/>
          </a:xfrm>
          <a:prstGeom prst="can">
            <a:avLst>
              <a:gd name="adj" fmla="val 29005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 sz="1100">
              <a:cs typeface="Arial" charset="0"/>
            </a:endParaRPr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gray">
          <a:xfrm flipV="1">
            <a:off x="395536" y="3933056"/>
            <a:ext cx="1195388" cy="1641475"/>
          </a:xfrm>
          <a:prstGeom prst="can">
            <a:avLst>
              <a:gd name="adj" fmla="val 32657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 sz="1100">
              <a:cs typeface="Arial" charset="0"/>
            </a:endParaRPr>
          </a:p>
        </p:txBody>
      </p:sp>
      <p:sp>
        <p:nvSpPr>
          <p:cNvPr id="22534" name="Line 2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3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4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5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6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7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Line 8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Line 9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195736" y="3356992"/>
            <a:ext cx="1228725" cy="444500"/>
            <a:chOff x="1003" y="2400"/>
            <a:chExt cx="1089" cy="335"/>
          </a:xfrm>
        </p:grpSpPr>
        <p:sp>
          <p:nvSpPr>
            <p:cNvPr id="60" name="Oval 17"/>
            <p:cNvSpPr>
              <a:spLocks noChangeArrowheads="1"/>
            </p:cNvSpPr>
            <p:nvPr/>
          </p:nvSpPr>
          <p:spPr bwMode="gray">
            <a:xfrm>
              <a:off x="1009" y="2426"/>
              <a:ext cx="1083" cy="30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725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" name="Oval 18"/>
            <p:cNvSpPr>
              <a:spLocks noChangeArrowheads="1"/>
            </p:cNvSpPr>
            <p:nvPr/>
          </p:nvSpPr>
          <p:spPr bwMode="gray">
            <a:xfrm>
              <a:off x="1003" y="2400"/>
              <a:ext cx="1083" cy="30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1765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2547" name="Picture 36" descr="shadow_1_m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gray">
          <a:xfrm>
            <a:off x="2483768" y="3429000"/>
            <a:ext cx="9017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339752" y="2564904"/>
            <a:ext cx="952500" cy="973138"/>
            <a:chOff x="887" y="2069"/>
            <a:chExt cx="433" cy="393"/>
          </a:xfrm>
        </p:grpSpPr>
        <p:pic>
          <p:nvPicPr>
            <p:cNvPr id="22603" name="Picture 38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887" y="2069"/>
              <a:ext cx="43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39"/>
            <p:cNvSpPr>
              <a:spLocks noChangeArrowheads="1"/>
            </p:cNvSpPr>
            <p:nvPr/>
          </p:nvSpPr>
          <p:spPr bwMode="gray">
            <a:xfrm>
              <a:off x="887" y="2069"/>
              <a:ext cx="433" cy="3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55000"/>
                  </a:schemeClr>
                </a:gs>
                <a:gs pos="50000">
                  <a:schemeClr val="fol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folHlink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22605" name="Picture 40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69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395536" y="3861048"/>
            <a:ext cx="1190625" cy="433387"/>
            <a:chOff x="1003" y="2400"/>
            <a:chExt cx="1088" cy="336"/>
          </a:xfrm>
        </p:grpSpPr>
        <p:sp>
          <p:nvSpPr>
            <p:cNvPr id="2" name="Oval 14"/>
            <p:cNvSpPr>
              <a:spLocks noChangeArrowheads="1"/>
            </p:cNvSpPr>
            <p:nvPr/>
          </p:nvSpPr>
          <p:spPr bwMode="gray">
            <a:xfrm>
              <a:off x="1006" y="2427"/>
              <a:ext cx="1085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" name="Oval 15"/>
            <p:cNvSpPr>
              <a:spLocks noChangeArrowheads="1"/>
            </p:cNvSpPr>
            <p:nvPr/>
          </p:nvSpPr>
          <p:spPr bwMode="gray">
            <a:xfrm>
              <a:off x="1003" y="2400"/>
              <a:ext cx="1085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2550" name="Picture 42" descr="shadow_1_m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gray">
          <a:xfrm>
            <a:off x="539552" y="3933056"/>
            <a:ext cx="87788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39552" y="3068960"/>
            <a:ext cx="930275" cy="939800"/>
            <a:chOff x="887" y="2040"/>
            <a:chExt cx="433" cy="422"/>
          </a:xfrm>
        </p:grpSpPr>
        <p:pic>
          <p:nvPicPr>
            <p:cNvPr id="22598" name="Picture 44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45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22600" name="Picture 46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52" name="Rectangle 47"/>
          <p:cNvSpPr>
            <a:spLocks noChangeArrowheads="1"/>
          </p:cNvSpPr>
          <p:nvPr/>
        </p:nvSpPr>
        <p:spPr bwMode="gray">
          <a:xfrm>
            <a:off x="539552" y="3284984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55,4%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22557" name="Line 14"/>
          <p:cNvSpPr>
            <a:spLocks noChangeShapeType="1"/>
          </p:cNvSpPr>
          <p:nvPr/>
        </p:nvSpPr>
        <p:spPr bwMode="auto">
          <a:xfrm>
            <a:off x="4767263" y="130652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8" name="Line 15"/>
          <p:cNvSpPr>
            <a:spLocks noChangeShapeType="1"/>
          </p:cNvSpPr>
          <p:nvPr/>
        </p:nvSpPr>
        <p:spPr bwMode="auto">
          <a:xfrm>
            <a:off x="4683125" y="167324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9" name="Line 16"/>
          <p:cNvSpPr>
            <a:spLocks noChangeShapeType="1"/>
          </p:cNvSpPr>
          <p:nvPr/>
        </p:nvSpPr>
        <p:spPr bwMode="auto">
          <a:xfrm>
            <a:off x="4683125" y="206376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74" name="Прямоугольник 67"/>
          <p:cNvSpPr>
            <a:spLocks noChangeArrowheads="1"/>
          </p:cNvSpPr>
          <p:nvPr/>
        </p:nvSpPr>
        <p:spPr bwMode="auto">
          <a:xfrm>
            <a:off x="2123728" y="18864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Arial" charset="0"/>
              </a:rPr>
              <a:t>Стационар ОГАУЗ «ТОКБ</a:t>
            </a:r>
            <a:r>
              <a:rPr lang="ru-RU" sz="2800" b="1" dirty="0" smtClean="0">
                <a:solidFill>
                  <a:schemeClr val="tx2"/>
                </a:solidFill>
                <a:cs typeface="Arial" charset="0"/>
              </a:rPr>
              <a:t>»</a:t>
            </a:r>
            <a:endParaRPr lang="ru-RU" sz="28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2575" name="Picture 10" descr="arrow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332656"/>
            <a:ext cx="3603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6" name="Picture 10" descr="back.jpg"/>
          <p:cNvPicPr>
            <a:picLocks noChangeAspect="1"/>
          </p:cNvPicPr>
          <p:nvPr/>
        </p:nvPicPr>
        <p:blipFill>
          <a:blip r:embed="rId8" cstate="print"/>
          <a:srcRect b="-19556"/>
          <a:stretch>
            <a:fillRect/>
          </a:stretch>
        </p:blipFill>
        <p:spPr bwMode="auto">
          <a:xfrm>
            <a:off x="0" y="573405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7" name="AutoShape 6"/>
          <p:cNvSpPr>
            <a:spLocks noChangeArrowheads="1"/>
          </p:cNvSpPr>
          <p:nvPr/>
        </p:nvSpPr>
        <p:spPr bwMode="gray">
          <a:xfrm flipV="1">
            <a:off x="7451725" y="2186003"/>
            <a:ext cx="1441450" cy="3514725"/>
          </a:xfrm>
          <a:prstGeom prst="can">
            <a:avLst>
              <a:gd name="adj" fmla="val 25444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2" name="Oval 14"/>
          <p:cNvSpPr>
            <a:spLocks noChangeArrowheads="1"/>
          </p:cNvSpPr>
          <p:nvPr/>
        </p:nvSpPr>
        <p:spPr bwMode="gray">
          <a:xfrm>
            <a:off x="7454900" y="2192353"/>
            <a:ext cx="1438275" cy="425450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50000">
                <a:srgbClr val="A50021"/>
              </a:gs>
              <a:gs pos="100000">
                <a:srgbClr val="80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gray">
          <a:xfrm>
            <a:off x="7451725" y="2154253"/>
            <a:ext cx="1441450" cy="425450"/>
          </a:xfrm>
          <a:prstGeom prst="ellipse">
            <a:avLst/>
          </a:prstGeom>
          <a:gradFill rotWithShape="1">
            <a:gsLst>
              <a:gs pos="0">
                <a:srgbClr val="D1563D"/>
              </a:gs>
              <a:gs pos="100000">
                <a:srgbClr val="A500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2579" name="Picture 42" descr="shadow_1_m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gray">
          <a:xfrm>
            <a:off x="7596188" y="2186003"/>
            <a:ext cx="1085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3" name="Picture 44" descr="circuler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451725" y="1028716"/>
            <a:ext cx="13589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45"/>
          <p:cNvSpPr>
            <a:spLocks noChangeArrowheads="1"/>
          </p:cNvSpPr>
          <p:nvPr/>
        </p:nvSpPr>
        <p:spPr bwMode="gray">
          <a:xfrm>
            <a:off x="7451725" y="1033478"/>
            <a:ext cx="1368425" cy="1300163"/>
          </a:xfrm>
          <a:prstGeom prst="ellipse">
            <a:avLst/>
          </a:prstGeom>
          <a:gradFill rotWithShape="1">
            <a:gsLst>
              <a:gs pos="0">
                <a:srgbClr val="D1563D">
                  <a:alpha val="55000"/>
                </a:srgbClr>
              </a:gs>
              <a:gs pos="50000">
                <a:srgbClr val="A50021">
                  <a:alpha val="89999"/>
                </a:srgbClr>
              </a:gs>
              <a:gs pos="100000">
                <a:srgbClr val="D1563D">
                  <a:alpha val="55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2585" name="Picture 46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7596188" y="1033478"/>
            <a:ext cx="10890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47"/>
          <p:cNvSpPr>
            <a:spLocks noChangeArrowheads="1"/>
          </p:cNvSpPr>
          <p:nvPr/>
        </p:nvSpPr>
        <p:spPr bwMode="gray">
          <a:xfrm>
            <a:off x="2383252" y="2852936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72,2%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82" name="Rectangle 47"/>
          <p:cNvSpPr>
            <a:spLocks noChangeArrowheads="1"/>
          </p:cNvSpPr>
          <p:nvPr/>
        </p:nvSpPr>
        <p:spPr bwMode="gray">
          <a:xfrm>
            <a:off x="4499992" y="1844824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86,6%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86" name="Rectangle 47"/>
          <p:cNvSpPr>
            <a:spLocks noChangeArrowheads="1"/>
          </p:cNvSpPr>
          <p:nvPr/>
        </p:nvSpPr>
        <p:spPr bwMode="gray">
          <a:xfrm>
            <a:off x="3131840" y="2420888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83,5%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89" name="Rectangle 47"/>
          <p:cNvSpPr>
            <a:spLocks noChangeArrowheads="1"/>
          </p:cNvSpPr>
          <p:nvPr/>
        </p:nvSpPr>
        <p:spPr bwMode="gray">
          <a:xfrm>
            <a:off x="7524328" y="1412776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800" b="1" dirty="0" smtClean="0">
                <a:solidFill>
                  <a:srgbClr val="FEFFFF"/>
                </a:solidFill>
                <a:cs typeface="Arial" charset="0"/>
              </a:rPr>
              <a:t>90,0%</a:t>
            </a:r>
            <a:endParaRPr lang="en-US" sz="28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90" name="Rectangle 23"/>
          <p:cNvSpPr>
            <a:spLocks noChangeArrowheads="1"/>
          </p:cNvSpPr>
          <p:nvPr/>
        </p:nvSpPr>
        <p:spPr bwMode="auto">
          <a:xfrm>
            <a:off x="7168592" y="2653740"/>
            <a:ext cx="19442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10000"/>
                </a:solidFill>
                <a:cs typeface="Arial" charset="0"/>
              </a:rPr>
              <a:t>Общий </a:t>
            </a:r>
            <a:r>
              <a:rPr lang="ru-RU" sz="1600" b="1" dirty="0" smtClean="0">
                <a:solidFill>
                  <a:srgbClr val="010000"/>
                </a:solidFill>
                <a:cs typeface="Arial" charset="0"/>
              </a:rPr>
              <a:t>коэффициент</a:t>
            </a:r>
            <a:endParaRPr lang="ru-RU" sz="2000" b="1" dirty="0" smtClean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r>
              <a:rPr lang="ru-RU" sz="1600" dirty="0" err="1" smtClean="0">
                <a:solidFill>
                  <a:srgbClr val="010000"/>
                </a:solidFill>
                <a:cs typeface="Arial" charset="0"/>
              </a:rPr>
              <a:t>удовлет-воренности</a:t>
            </a:r>
            <a:endParaRPr lang="ru-RU" sz="1600" dirty="0" smtClean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r>
              <a:rPr lang="ru-RU" sz="1600" dirty="0" smtClean="0">
                <a:solidFill>
                  <a:srgbClr val="010000"/>
                </a:solidFill>
                <a:cs typeface="Arial" charset="0"/>
              </a:rPr>
              <a:t>качеством и доступностью медицинской помощи</a:t>
            </a:r>
          </a:p>
          <a:p>
            <a:pPr algn="ctr" eaLnBrk="0" hangingPunct="0"/>
            <a:r>
              <a:rPr lang="ru-RU" sz="2000" i="1" dirty="0" smtClean="0">
                <a:solidFill>
                  <a:srgbClr val="010000"/>
                </a:solidFill>
                <a:cs typeface="Arial" charset="0"/>
              </a:rPr>
              <a:t>по стационару</a:t>
            </a:r>
          </a:p>
          <a:p>
            <a:pPr algn="ctr" eaLnBrk="0" hangingPunct="0"/>
            <a:r>
              <a:rPr lang="ru-RU" sz="2000" i="1" dirty="0" smtClean="0">
                <a:solidFill>
                  <a:srgbClr val="010000"/>
                </a:solidFill>
                <a:cs typeface="Arial" charset="0"/>
              </a:rPr>
              <a:t>в </a:t>
            </a:r>
            <a:r>
              <a:rPr lang="ru-RU" sz="2000" i="1" dirty="0" smtClean="0">
                <a:solidFill>
                  <a:srgbClr val="010000"/>
                </a:solidFill>
                <a:cs typeface="Arial" charset="0"/>
              </a:rPr>
              <a:t>2014г</a:t>
            </a:r>
            <a:r>
              <a:rPr lang="ru-RU" sz="2000" i="1" dirty="0" smtClean="0">
                <a:solidFill>
                  <a:srgbClr val="010000"/>
                </a:solidFill>
                <a:cs typeface="Arial" charset="0"/>
              </a:rPr>
              <a:t>.</a:t>
            </a:r>
            <a:endParaRPr lang="en-US" sz="2000" i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gray">
          <a:xfrm flipV="1">
            <a:off x="3995936" y="2924944"/>
            <a:ext cx="1255712" cy="2736850"/>
          </a:xfrm>
          <a:prstGeom prst="can">
            <a:avLst>
              <a:gd name="adj" fmla="val 27012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 sz="1100">
              <a:cs typeface="Arial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995936" y="2852936"/>
            <a:ext cx="1249362" cy="454025"/>
            <a:chOff x="1003" y="2400"/>
            <a:chExt cx="1089" cy="336"/>
          </a:xfrm>
        </p:grpSpPr>
        <p:sp>
          <p:nvSpPr>
            <p:cNvPr id="94" name="Oval 8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925800"/>
                </a:gs>
                <a:gs pos="50000">
                  <a:srgbClr val="FF9900"/>
                </a:gs>
                <a:gs pos="100000">
                  <a:srgbClr val="92580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5" name="Oval 9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E2B6"/>
                </a:gs>
                <a:gs pos="100000">
                  <a:srgbClr val="FF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96" name="Picture 30" descr="shadow_1_m"/>
          <p:cNvPicPr>
            <a:picLocks noChangeAspect="1" noChangeArrowheads="1"/>
          </p:cNvPicPr>
          <p:nvPr/>
        </p:nvPicPr>
        <p:blipFill>
          <a:blip r:embed="rId9" cstate="print">
            <a:lum bright="12000"/>
          </a:blip>
          <a:srcRect/>
          <a:stretch>
            <a:fillRect/>
          </a:stretch>
        </p:blipFill>
        <p:spPr bwMode="gray">
          <a:xfrm>
            <a:off x="4067944" y="2924944"/>
            <a:ext cx="10858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139952" y="1988840"/>
            <a:ext cx="1011238" cy="1062037"/>
            <a:chOff x="887" y="2040"/>
            <a:chExt cx="433" cy="422"/>
          </a:xfrm>
        </p:grpSpPr>
        <p:pic>
          <p:nvPicPr>
            <p:cNvPr id="98" name="Picture 32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100" name="Picture 3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0" name="Rectangle 47"/>
          <p:cNvSpPr>
            <a:spLocks noChangeArrowheads="1"/>
          </p:cNvSpPr>
          <p:nvPr/>
        </p:nvSpPr>
        <p:spPr bwMode="gray">
          <a:xfrm>
            <a:off x="3059832" y="2420888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95,0% 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21" name="Rectangle 47"/>
          <p:cNvSpPr>
            <a:spLocks noChangeArrowheads="1"/>
          </p:cNvSpPr>
          <p:nvPr/>
        </p:nvSpPr>
        <p:spPr bwMode="gray">
          <a:xfrm>
            <a:off x="4211960" y="2348880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90,7%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22" name="Rectangle 23"/>
          <p:cNvSpPr>
            <a:spLocks noChangeArrowheads="1"/>
          </p:cNvSpPr>
          <p:nvPr/>
        </p:nvSpPr>
        <p:spPr bwMode="auto">
          <a:xfrm>
            <a:off x="3779912" y="3429000"/>
            <a:ext cx="16561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010000"/>
                </a:solidFill>
                <a:cs typeface="Arial" charset="0"/>
              </a:rPr>
              <a:t>Выберут </a:t>
            </a:r>
          </a:p>
          <a:p>
            <a:pPr algn="ctr" eaLnBrk="0" hangingPunct="0"/>
            <a:r>
              <a:rPr lang="ru-RU" sz="1600" dirty="0" smtClean="0">
                <a:solidFill>
                  <a:srgbClr val="010000"/>
                </a:solidFill>
                <a:cs typeface="Arial" charset="0"/>
              </a:rPr>
              <a:t>ТОКБ </a:t>
            </a:r>
            <a:r>
              <a:rPr lang="ru-RU" sz="1600" b="1" dirty="0" smtClean="0">
                <a:solidFill>
                  <a:srgbClr val="010000"/>
                </a:solidFill>
                <a:cs typeface="Arial" charset="0"/>
              </a:rPr>
              <a:t>повторно</a:t>
            </a:r>
            <a:r>
              <a:rPr lang="ru-RU" sz="1600" dirty="0" smtClean="0">
                <a:solidFill>
                  <a:srgbClr val="010000"/>
                </a:solidFill>
                <a:cs typeface="Arial" charset="0"/>
              </a:rPr>
              <a:t> </a:t>
            </a:r>
          </a:p>
          <a:p>
            <a:pPr algn="ctr" eaLnBrk="0" hangingPunct="0"/>
            <a:r>
              <a:rPr lang="ru-RU" sz="1600" dirty="0" smtClean="0">
                <a:solidFill>
                  <a:srgbClr val="010000"/>
                </a:solidFill>
                <a:cs typeface="Arial" charset="0"/>
              </a:rPr>
              <a:t>при необходимости медицинской помощи</a:t>
            </a:r>
          </a:p>
          <a:p>
            <a:pPr algn="ctr" eaLnBrk="0" hangingPunct="0"/>
            <a:r>
              <a:rPr lang="ru-RU" sz="1600" dirty="0">
                <a:solidFill>
                  <a:srgbClr val="010000"/>
                </a:solidFill>
                <a:cs typeface="Arial" charset="0"/>
              </a:rPr>
              <a:t>(</a:t>
            </a:r>
            <a:r>
              <a:rPr lang="ru-RU" sz="1600" dirty="0" smtClean="0">
                <a:solidFill>
                  <a:srgbClr val="010000"/>
                </a:solidFill>
                <a:cs typeface="Arial" charset="0"/>
              </a:rPr>
              <a:t>2014г</a:t>
            </a:r>
            <a:r>
              <a:rPr lang="ru-RU" sz="1600" dirty="0">
                <a:solidFill>
                  <a:srgbClr val="010000"/>
                </a:solidFill>
                <a:cs typeface="Arial" charset="0"/>
              </a:rPr>
              <a:t>.)</a:t>
            </a:r>
            <a:endParaRPr lang="en-US" sz="1600" dirty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endParaRPr lang="en-US" sz="16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124" name="Rectangle 23"/>
          <p:cNvSpPr>
            <a:spLocks noChangeArrowheads="1"/>
          </p:cNvSpPr>
          <p:nvPr/>
        </p:nvSpPr>
        <p:spPr bwMode="auto">
          <a:xfrm>
            <a:off x="2051720" y="3933056"/>
            <a:ext cx="151216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300" dirty="0" smtClean="0">
                <a:solidFill>
                  <a:srgbClr val="010000"/>
                </a:solidFill>
                <a:cs typeface="Arial" charset="0"/>
              </a:rPr>
              <a:t>Полностью удовлетворены </a:t>
            </a:r>
            <a:r>
              <a:rPr lang="ru-RU" sz="1300" b="1" dirty="0" smtClean="0">
                <a:solidFill>
                  <a:srgbClr val="010000"/>
                </a:solidFill>
                <a:cs typeface="Arial" charset="0"/>
              </a:rPr>
              <a:t>результатами оказания мед. помощи</a:t>
            </a:r>
          </a:p>
          <a:p>
            <a:pPr algn="ctr" eaLnBrk="0" hangingPunct="0"/>
            <a:r>
              <a:rPr lang="ru-RU" sz="1400" dirty="0">
                <a:solidFill>
                  <a:srgbClr val="010000"/>
                </a:solidFill>
                <a:cs typeface="Arial" charset="0"/>
              </a:rPr>
              <a:t>(</a:t>
            </a:r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2014г</a:t>
            </a:r>
            <a:r>
              <a:rPr lang="ru-RU" sz="1400" dirty="0">
                <a:solidFill>
                  <a:srgbClr val="010000"/>
                </a:solidFill>
                <a:cs typeface="Arial" charset="0"/>
              </a:rPr>
              <a:t>.)</a:t>
            </a:r>
            <a:endParaRPr lang="en-US" sz="1400" dirty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endParaRPr lang="en-US" sz="13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125" name="Rectangle 23"/>
          <p:cNvSpPr>
            <a:spLocks noChangeArrowheads="1"/>
          </p:cNvSpPr>
          <p:nvPr/>
        </p:nvSpPr>
        <p:spPr bwMode="auto">
          <a:xfrm>
            <a:off x="251520" y="4365104"/>
            <a:ext cx="14756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 smtClean="0">
                <a:solidFill>
                  <a:srgbClr val="010000"/>
                </a:solidFill>
                <a:cs typeface="Arial" charset="0"/>
              </a:rPr>
              <a:t>Отмечает </a:t>
            </a:r>
            <a:r>
              <a:rPr lang="ru-RU" sz="1200" b="1" i="1" dirty="0" smtClean="0">
                <a:solidFill>
                  <a:srgbClr val="010000"/>
                </a:solidFill>
                <a:cs typeface="Arial" charset="0"/>
              </a:rPr>
              <a:t>значительное</a:t>
            </a:r>
            <a:r>
              <a:rPr lang="ru-RU" sz="1200" b="1" dirty="0" smtClean="0">
                <a:solidFill>
                  <a:srgbClr val="010000"/>
                </a:solidFill>
                <a:cs typeface="Arial" charset="0"/>
              </a:rPr>
              <a:t> улучшение самочувствия после лечения</a:t>
            </a:r>
          </a:p>
          <a:p>
            <a:pPr algn="ctr" eaLnBrk="0" hangingPunct="0"/>
            <a:r>
              <a:rPr lang="ru-RU" sz="1200" dirty="0" smtClean="0">
                <a:solidFill>
                  <a:srgbClr val="010000"/>
                </a:solidFill>
                <a:cs typeface="Arial" charset="0"/>
              </a:rPr>
              <a:t>(</a:t>
            </a:r>
            <a:r>
              <a:rPr lang="ru-RU" sz="1200" dirty="0" smtClean="0">
                <a:solidFill>
                  <a:srgbClr val="010000"/>
                </a:solidFill>
                <a:cs typeface="Arial" charset="0"/>
              </a:rPr>
              <a:t>2014г</a:t>
            </a:r>
            <a:r>
              <a:rPr lang="ru-RU" sz="1200" dirty="0" smtClean="0">
                <a:solidFill>
                  <a:srgbClr val="010000"/>
                </a:solidFill>
                <a:cs typeface="Arial" charset="0"/>
              </a:rPr>
              <a:t>.)</a:t>
            </a:r>
            <a:endParaRPr lang="en-US" sz="1200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126" name="Стрелка вправо 125"/>
          <p:cNvSpPr/>
          <p:nvPr/>
        </p:nvSpPr>
        <p:spPr bwMode="auto">
          <a:xfrm>
            <a:off x="5796136" y="3429000"/>
            <a:ext cx="1152128" cy="6480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323528" y="980728"/>
            <a:ext cx="3816424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</a:t>
            </a:r>
            <a:r>
              <a:rPr lang="ru-RU" sz="2400" dirty="0" smtClean="0"/>
              <a:t>2013 </a:t>
            </a:r>
            <a:r>
              <a:rPr lang="ru-RU" sz="2400" dirty="0" smtClean="0"/>
              <a:t>году коэффициент удовлетворенности – </a:t>
            </a:r>
            <a:r>
              <a:rPr lang="ru-RU" sz="2400" b="1" dirty="0" smtClean="0">
                <a:solidFill>
                  <a:srgbClr val="FF0000"/>
                </a:solidFill>
              </a:rPr>
              <a:t>90%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ack.jpg"/>
          <p:cNvPicPr>
            <a:picLocks noChangeAspect="1"/>
          </p:cNvPicPr>
          <p:nvPr/>
        </p:nvPicPr>
        <p:blipFill>
          <a:blip r:embed="rId2" cstate="print"/>
          <a:srcRect b="-19556"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51720" y="908720"/>
            <a:ext cx="554466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noProof="0" dirty="0" smtClean="0">
                <a:solidFill>
                  <a:schemeClr val="tx2"/>
                </a:solidFill>
                <a:ea typeface="+mj-ea"/>
                <a:cs typeface="Arial" charset="0"/>
              </a:rPr>
              <a:t>Цели анкетирования пациентов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6" name="Picture 10" descr="arr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3603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95736" y="1124744"/>
            <a:ext cx="5729860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dirty="0" smtClean="0"/>
              <a:t> 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3684989"/>
            <a:ext cx="778674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endParaRPr lang="ru-RU" sz="1600" dirty="0" smtClean="0"/>
          </a:p>
          <a:p>
            <a:pPr algn="just">
              <a:lnSpc>
                <a:spcPct val="130000"/>
              </a:lnSpc>
            </a:pP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1268760"/>
            <a:ext cx="778674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endParaRPr lang="ru-RU" sz="1600" dirty="0" smtClean="0"/>
          </a:p>
          <a:p>
            <a:pPr algn="just">
              <a:lnSpc>
                <a:spcPct val="130000"/>
              </a:lnSpc>
            </a:pPr>
            <a:endParaRPr lang="ru-RU" sz="16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539552" y="2132856"/>
            <a:ext cx="357160" cy="100013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ru-RU" sz="2800" b="1" noProof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gray">
          <a:xfrm>
            <a:off x="899592" y="2132856"/>
            <a:ext cx="7643866" cy="100080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ru-RU" b="1" spc="60" dirty="0" smtClean="0"/>
              <a:t>Исследование уровня удовлетворенности пациентов качеством и доступностью медицинской помощи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gray">
          <a:xfrm>
            <a:off x="539552" y="3645024"/>
            <a:ext cx="357191" cy="100013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ru-RU" sz="2800" b="1" noProof="1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28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gray">
          <a:xfrm>
            <a:off x="899592" y="3645024"/>
            <a:ext cx="7643866" cy="100080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1800"/>
              </a:spcAft>
            </a:pPr>
            <a:r>
              <a:rPr lang="ru-RU" b="1" spc="60" dirty="0" smtClean="0"/>
              <a:t>Интегральная оценка медицинского обслуживания руководителями структурных подразделений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back.jpg"/>
          <p:cNvPicPr>
            <a:picLocks noChangeAspect="1"/>
          </p:cNvPicPr>
          <p:nvPr/>
        </p:nvPicPr>
        <p:blipFill>
          <a:blip r:embed="rId2" cstate="print"/>
          <a:srcRect b="-19556"/>
          <a:stretch>
            <a:fillRect/>
          </a:stretch>
        </p:blipFill>
        <p:spPr bwMode="auto">
          <a:xfrm>
            <a:off x="0" y="5715016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arr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3603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857224" y="71414"/>
            <a:ext cx="6929486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cs typeface="Arial" charset="0"/>
              </a:rPr>
              <a:t>Процесс анкетирования</a:t>
            </a:r>
            <a:endParaRPr lang="ru-RU" sz="26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980728"/>
            <a:ext cx="2154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Стационар</a:t>
            </a:r>
            <a:endParaRPr lang="ru-RU" sz="2800" b="1" spc="3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0" name="Рисунок 49" descr="Рисунок2.png"/>
          <p:cNvPicPr>
            <a:picLocks noChangeAspect="1"/>
          </p:cNvPicPr>
          <p:nvPr/>
        </p:nvPicPr>
        <p:blipFill>
          <a:blip r:embed="rId4" cstate="print"/>
          <a:srcRect l="31076" t="-1479" r="-2"/>
          <a:stretch>
            <a:fillRect/>
          </a:stretch>
        </p:blipFill>
        <p:spPr>
          <a:xfrm>
            <a:off x="-22816" y="2000240"/>
            <a:ext cx="2635232" cy="3571900"/>
          </a:xfrm>
          <a:prstGeom prst="rect">
            <a:avLst/>
          </a:prstGeom>
        </p:spPr>
      </p:pic>
      <p:pic>
        <p:nvPicPr>
          <p:cNvPr id="20" name="Рисунок 19" descr="http://www.healthcare.siemens.ru/images/MED/products/mi/B64300.jpg"/>
          <p:cNvPicPr/>
          <p:nvPr/>
        </p:nvPicPr>
        <p:blipFill>
          <a:blip r:embed="rId5" cstate="print"/>
          <a:srcRect l="6122" r="18367"/>
          <a:stretch>
            <a:fillRect/>
          </a:stretch>
        </p:blipFill>
        <p:spPr bwMode="auto">
          <a:xfrm>
            <a:off x="-928726" y="2500306"/>
            <a:ext cx="3211733" cy="2730951"/>
          </a:xfrm>
          <a:prstGeom prst="chord">
            <a:avLst>
              <a:gd name="adj1" fmla="val 14601390"/>
              <a:gd name="adj2" fmla="val 7022965"/>
            </a:avLst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65360" y="3425628"/>
            <a:ext cx="432000" cy="432000"/>
            <a:chOff x="2929" y="2208"/>
            <a:chExt cx="262" cy="262"/>
          </a:xfrm>
        </p:grpSpPr>
        <p:sp>
          <p:nvSpPr>
            <p:cNvPr id="52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3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357290" y="2000240"/>
            <a:ext cx="432000" cy="432000"/>
            <a:chOff x="2929" y="2208"/>
            <a:chExt cx="262" cy="262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571604" y="5000636"/>
            <a:ext cx="432000" cy="432000"/>
            <a:chOff x="2929" y="2208"/>
            <a:chExt cx="262" cy="262"/>
          </a:xfrm>
        </p:grpSpPr>
        <p:sp>
          <p:nvSpPr>
            <p:cNvPr id="60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124050" y="1810656"/>
            <a:ext cx="1800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Опрошено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241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человек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Рисунок 70" descr="Рисунок2.png"/>
          <p:cNvPicPr>
            <a:picLocks noChangeAspect="1"/>
          </p:cNvPicPr>
          <p:nvPr/>
        </p:nvPicPr>
        <p:blipFill>
          <a:blip r:embed="rId4" cstate="print"/>
          <a:srcRect l="-344" t="-1895" r="33909"/>
          <a:stretch>
            <a:fillRect/>
          </a:stretch>
        </p:blipFill>
        <p:spPr>
          <a:xfrm>
            <a:off x="6361095" y="1857364"/>
            <a:ext cx="2782905" cy="3929092"/>
          </a:xfrm>
          <a:prstGeom prst="rect">
            <a:avLst/>
          </a:prstGeom>
        </p:spPr>
      </p:pic>
      <p:pic>
        <p:nvPicPr>
          <p:cNvPr id="21" name="Рисунок 20" descr="палата 0-2.jpg"/>
          <p:cNvPicPr>
            <a:picLocks noChangeAspect="1"/>
          </p:cNvPicPr>
          <p:nvPr/>
        </p:nvPicPr>
        <p:blipFill>
          <a:blip r:embed="rId6" cstate="print"/>
          <a:srcRect l="28089" r="4794"/>
          <a:stretch>
            <a:fillRect/>
          </a:stretch>
        </p:blipFill>
        <p:spPr>
          <a:xfrm>
            <a:off x="6822744" y="2330851"/>
            <a:ext cx="3130848" cy="3056658"/>
          </a:xfrm>
          <a:prstGeom prst="chord">
            <a:avLst>
              <a:gd name="adj1" fmla="val 3617661"/>
              <a:gd name="adj2" fmla="val 17967241"/>
            </a:avLst>
          </a:prstGeom>
        </p:spPr>
      </p:pic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7020272" y="1988840"/>
            <a:ext cx="432000" cy="432000"/>
            <a:chOff x="2929" y="2208"/>
            <a:chExt cx="262" cy="262"/>
          </a:xfrm>
        </p:grpSpPr>
        <p:sp>
          <p:nvSpPr>
            <p:cNvPr id="73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4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6228184" y="3429000"/>
            <a:ext cx="432000" cy="432000"/>
            <a:chOff x="2929" y="2208"/>
            <a:chExt cx="262" cy="262"/>
          </a:xfrm>
        </p:grpSpPr>
        <p:sp>
          <p:nvSpPr>
            <p:cNvPr id="76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6926082" y="5068702"/>
            <a:ext cx="432000" cy="432000"/>
            <a:chOff x="2929" y="2208"/>
            <a:chExt cx="262" cy="262"/>
          </a:xfrm>
        </p:grpSpPr>
        <p:sp>
          <p:nvSpPr>
            <p:cNvPr id="79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0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017680" y="1858259"/>
            <a:ext cx="16425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Опрошено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545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человек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rot="5400000">
            <a:off x="2016778" y="3391934"/>
            <a:ext cx="4824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836712"/>
            <a:ext cx="45005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Консультативно-диагностическая поликлиника</a:t>
            </a:r>
          </a:p>
          <a:p>
            <a:endParaRPr lang="ru-RU" spc="30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08" y="3268084"/>
            <a:ext cx="158417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том числе мужчин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человек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49668" y="4962742"/>
            <a:ext cx="1800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том числе женщин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49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человека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33046" y="3268084"/>
            <a:ext cx="1800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том числе мужчин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226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человек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8832" y="4960928"/>
            <a:ext cx="1800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том числе женщин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315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человек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6"/>
          <p:cNvSpPr>
            <a:spLocks noChangeArrowheads="1"/>
          </p:cNvSpPr>
          <p:nvPr/>
        </p:nvSpPr>
        <p:spPr bwMode="gray">
          <a:xfrm flipV="1">
            <a:off x="2916238" y="2978166"/>
            <a:ext cx="1255712" cy="2736850"/>
          </a:xfrm>
          <a:prstGeom prst="can">
            <a:avLst>
              <a:gd name="adj" fmla="val 27012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 sz="1100">
              <a:cs typeface="Arial" charset="0"/>
            </a:endParaRPr>
          </a:p>
        </p:txBody>
      </p:sp>
      <p:sp>
        <p:nvSpPr>
          <p:cNvPr id="22530" name="AutoShape 6"/>
          <p:cNvSpPr>
            <a:spLocks noChangeArrowheads="1"/>
          </p:cNvSpPr>
          <p:nvPr/>
        </p:nvSpPr>
        <p:spPr bwMode="gray">
          <a:xfrm flipV="1">
            <a:off x="4298950" y="2390791"/>
            <a:ext cx="1366838" cy="3324225"/>
          </a:xfrm>
          <a:prstGeom prst="can">
            <a:avLst>
              <a:gd name="adj" fmla="val 23296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 sz="1100">
              <a:cs typeface="Arial" charset="0"/>
            </a:endParaRPr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gray">
          <a:xfrm flipV="1">
            <a:off x="1535113" y="3533791"/>
            <a:ext cx="1236662" cy="2181225"/>
          </a:xfrm>
          <a:prstGeom prst="can">
            <a:avLst>
              <a:gd name="adj" fmla="val 29005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 sz="1100">
              <a:cs typeface="Arial" charset="0"/>
            </a:endParaRPr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gray">
          <a:xfrm flipV="1">
            <a:off x="196850" y="4073541"/>
            <a:ext cx="1195388" cy="1641475"/>
          </a:xfrm>
          <a:prstGeom prst="can">
            <a:avLst>
              <a:gd name="adj" fmla="val 32657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 sz="1100">
              <a:cs typeface="Arial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922588" y="2940066"/>
            <a:ext cx="1249362" cy="454025"/>
            <a:chOff x="1003" y="2400"/>
            <a:chExt cx="1089" cy="336"/>
          </a:xfrm>
        </p:grpSpPr>
        <p:sp>
          <p:nvSpPr>
            <p:cNvPr id="22610" name="Oval 8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925800"/>
                </a:gs>
                <a:gs pos="50000">
                  <a:srgbClr val="FF9900"/>
                </a:gs>
                <a:gs pos="100000">
                  <a:srgbClr val="92580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11" name="Oval 9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E2B6"/>
                </a:gs>
                <a:gs pos="100000">
                  <a:srgbClr val="FF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2534" name="Line 2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3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4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5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6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7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Line 8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Line 9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4" name="Rectangle 23"/>
          <p:cNvSpPr>
            <a:spLocks noChangeArrowheads="1"/>
          </p:cNvSpPr>
          <p:nvPr/>
        </p:nvSpPr>
        <p:spPr bwMode="auto">
          <a:xfrm>
            <a:off x="0" y="4437112"/>
            <a:ext cx="14756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 smtClean="0">
                <a:solidFill>
                  <a:srgbClr val="010000"/>
                </a:solidFill>
                <a:cs typeface="Arial" charset="0"/>
              </a:rPr>
              <a:t>Полностью удовлетворены</a:t>
            </a:r>
          </a:p>
          <a:p>
            <a:pPr algn="ctr" eaLnBrk="0" hangingPunct="0"/>
            <a:endParaRPr lang="ru-RU" sz="1200" dirty="0" smtClean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r>
              <a:rPr lang="ru-RU" sz="1400" b="1" dirty="0" smtClean="0">
                <a:solidFill>
                  <a:srgbClr val="010000"/>
                </a:solidFill>
                <a:cs typeface="Arial" charset="0"/>
              </a:rPr>
              <a:t>работой </a:t>
            </a:r>
          </a:p>
          <a:p>
            <a:pPr algn="ctr" eaLnBrk="0" hangingPunct="0"/>
            <a:r>
              <a:rPr lang="ru-RU" sz="1400" b="1" dirty="0" smtClean="0">
                <a:solidFill>
                  <a:srgbClr val="010000"/>
                </a:solidFill>
                <a:cs typeface="Arial" charset="0"/>
              </a:rPr>
              <a:t>регистратуры</a:t>
            </a:r>
            <a:endParaRPr lang="en-US" sz="1400" b="1" dirty="0">
              <a:solidFill>
                <a:srgbClr val="010000"/>
              </a:solidFill>
              <a:cs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4297363" y="2374916"/>
            <a:ext cx="1368425" cy="463550"/>
            <a:chOff x="1003" y="2400"/>
            <a:chExt cx="1089" cy="336"/>
          </a:xfrm>
        </p:grpSpPr>
        <p:sp>
          <p:nvSpPr>
            <p:cNvPr id="22608" name="Oval 11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3A5800"/>
                </a:gs>
                <a:gs pos="50000">
                  <a:srgbClr val="669900"/>
                </a:gs>
                <a:gs pos="100000">
                  <a:srgbClr val="3A580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609" name="Oval 12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D3E2B6"/>
                </a:gs>
                <a:gs pos="100000">
                  <a:srgbClr val="66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535113" y="3490928"/>
            <a:ext cx="1228725" cy="444500"/>
            <a:chOff x="1003" y="2400"/>
            <a:chExt cx="1089" cy="335"/>
          </a:xfrm>
        </p:grpSpPr>
        <p:sp>
          <p:nvSpPr>
            <p:cNvPr id="60" name="Oval 17"/>
            <p:cNvSpPr>
              <a:spLocks noChangeArrowheads="1"/>
            </p:cNvSpPr>
            <p:nvPr/>
          </p:nvSpPr>
          <p:spPr bwMode="gray">
            <a:xfrm>
              <a:off x="1009" y="2426"/>
              <a:ext cx="1083" cy="30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725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" name="Oval 18"/>
            <p:cNvSpPr>
              <a:spLocks noChangeArrowheads="1"/>
            </p:cNvSpPr>
            <p:nvPr/>
          </p:nvSpPr>
          <p:spPr bwMode="gray">
            <a:xfrm>
              <a:off x="1003" y="2400"/>
              <a:ext cx="1083" cy="30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1765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2547" name="Picture 36" descr="shadow_1_m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gray">
          <a:xfrm>
            <a:off x="1717675" y="3603641"/>
            <a:ext cx="9017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703388" y="2751153"/>
            <a:ext cx="952500" cy="973138"/>
            <a:chOff x="887" y="2069"/>
            <a:chExt cx="433" cy="393"/>
          </a:xfrm>
        </p:grpSpPr>
        <p:pic>
          <p:nvPicPr>
            <p:cNvPr id="22603" name="Picture 38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887" y="2069"/>
              <a:ext cx="43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39"/>
            <p:cNvSpPr>
              <a:spLocks noChangeArrowheads="1"/>
            </p:cNvSpPr>
            <p:nvPr/>
          </p:nvSpPr>
          <p:spPr bwMode="gray">
            <a:xfrm>
              <a:off x="887" y="2069"/>
              <a:ext cx="433" cy="3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55000"/>
                  </a:schemeClr>
                </a:gs>
                <a:gs pos="50000">
                  <a:schemeClr val="fol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folHlink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22605" name="Picture 40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69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01613" y="4044966"/>
            <a:ext cx="1190625" cy="433387"/>
            <a:chOff x="1003" y="2400"/>
            <a:chExt cx="1088" cy="336"/>
          </a:xfrm>
        </p:grpSpPr>
        <p:sp>
          <p:nvSpPr>
            <p:cNvPr id="2" name="Oval 14"/>
            <p:cNvSpPr>
              <a:spLocks noChangeArrowheads="1"/>
            </p:cNvSpPr>
            <p:nvPr/>
          </p:nvSpPr>
          <p:spPr bwMode="gray">
            <a:xfrm>
              <a:off x="1006" y="2427"/>
              <a:ext cx="1085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" name="Oval 15"/>
            <p:cNvSpPr>
              <a:spLocks noChangeArrowheads="1"/>
            </p:cNvSpPr>
            <p:nvPr/>
          </p:nvSpPr>
          <p:spPr bwMode="gray">
            <a:xfrm>
              <a:off x="1003" y="2400"/>
              <a:ext cx="1085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2550" name="Picture 42" descr="shadow_1_m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gray">
          <a:xfrm>
            <a:off x="365125" y="4144978"/>
            <a:ext cx="87788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349250" y="3322653"/>
            <a:ext cx="930275" cy="939800"/>
            <a:chOff x="887" y="2040"/>
            <a:chExt cx="433" cy="422"/>
          </a:xfrm>
        </p:grpSpPr>
        <p:pic>
          <p:nvPicPr>
            <p:cNvPr id="22598" name="Picture 44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45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22600" name="Picture 46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52" name="Rectangle 47"/>
          <p:cNvSpPr>
            <a:spLocks noChangeArrowheads="1"/>
          </p:cNvSpPr>
          <p:nvPr/>
        </p:nvSpPr>
        <p:spPr bwMode="gray">
          <a:xfrm>
            <a:off x="395536" y="3573016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65,5%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22554" name="Picture 30" descr="shadow_1_m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/>
          <a:stretch>
            <a:fillRect/>
          </a:stretch>
        </p:blipFill>
        <p:spPr bwMode="gray">
          <a:xfrm>
            <a:off x="3065463" y="3036903"/>
            <a:ext cx="10858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5" name="Picture 24" descr="shadow_1_m"/>
          <p:cNvPicPr>
            <a:picLocks noChangeAspect="1" noChangeArrowheads="1"/>
          </p:cNvPicPr>
          <p:nvPr/>
        </p:nvPicPr>
        <p:blipFill>
          <a:blip r:embed="rId8" cstate="print">
            <a:lum bright="12000"/>
          </a:blip>
          <a:srcRect/>
          <a:stretch>
            <a:fillRect/>
          </a:stretch>
        </p:blipFill>
        <p:spPr bwMode="gray">
          <a:xfrm>
            <a:off x="4440238" y="2465403"/>
            <a:ext cx="108743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4443413" y="1536716"/>
            <a:ext cx="1023937" cy="1085850"/>
            <a:chOff x="887" y="2040"/>
            <a:chExt cx="433" cy="422"/>
          </a:xfrm>
        </p:grpSpPr>
        <p:pic>
          <p:nvPicPr>
            <p:cNvPr id="22593" name="Picture 26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27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55000"/>
                  </a:srgbClr>
                </a:gs>
                <a:gs pos="50000">
                  <a:srgbClr val="99CC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99CC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22597" name="Picture 28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57" name="Line 14"/>
          <p:cNvSpPr>
            <a:spLocks noChangeShapeType="1"/>
          </p:cNvSpPr>
          <p:nvPr/>
        </p:nvSpPr>
        <p:spPr bwMode="auto">
          <a:xfrm>
            <a:off x="4767263" y="130652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8" name="Line 15"/>
          <p:cNvSpPr>
            <a:spLocks noChangeShapeType="1"/>
          </p:cNvSpPr>
          <p:nvPr/>
        </p:nvSpPr>
        <p:spPr bwMode="auto">
          <a:xfrm>
            <a:off x="4683125" y="167324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9" name="Line 16"/>
          <p:cNvSpPr>
            <a:spLocks noChangeShapeType="1"/>
          </p:cNvSpPr>
          <p:nvPr/>
        </p:nvSpPr>
        <p:spPr bwMode="auto">
          <a:xfrm>
            <a:off x="4683125" y="206376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3019425" y="2108216"/>
            <a:ext cx="1011238" cy="1062037"/>
            <a:chOff x="887" y="2040"/>
            <a:chExt cx="433" cy="422"/>
          </a:xfrm>
        </p:grpSpPr>
        <p:pic>
          <p:nvPicPr>
            <p:cNvPr id="22588" name="Picture 32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22592" name="Picture 3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63" name="AutoShape 6"/>
          <p:cNvSpPr>
            <a:spLocks noChangeArrowheads="1"/>
          </p:cNvSpPr>
          <p:nvPr/>
        </p:nvSpPr>
        <p:spPr bwMode="gray">
          <a:xfrm flipV="1">
            <a:off x="5795963" y="2381266"/>
            <a:ext cx="1512887" cy="3333750"/>
          </a:xfrm>
          <a:prstGeom prst="can">
            <a:avLst>
              <a:gd name="adj" fmla="val 22995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8" name="Oval 11"/>
          <p:cNvSpPr>
            <a:spLocks noChangeArrowheads="1"/>
          </p:cNvSpPr>
          <p:nvPr/>
        </p:nvSpPr>
        <p:spPr bwMode="gray">
          <a:xfrm>
            <a:off x="5795963" y="2313003"/>
            <a:ext cx="1512887" cy="438150"/>
          </a:xfrm>
          <a:prstGeom prst="ellipse">
            <a:avLst/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gray">
          <a:xfrm>
            <a:off x="5795963" y="2274903"/>
            <a:ext cx="1512887" cy="438150"/>
          </a:xfrm>
          <a:prstGeom prst="ellipse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2566" name="Picture 24" descr="shadow_1_m"/>
          <p:cNvPicPr>
            <a:picLocks noChangeAspect="1" noChangeArrowheads="1"/>
          </p:cNvPicPr>
          <p:nvPr/>
        </p:nvPicPr>
        <p:blipFill>
          <a:blip r:embed="rId8" cstate="print">
            <a:lum bright="12000"/>
          </a:blip>
          <a:srcRect/>
          <a:stretch>
            <a:fillRect/>
          </a:stretch>
        </p:blipFill>
        <p:spPr bwMode="gray">
          <a:xfrm>
            <a:off x="5967413" y="2370153"/>
            <a:ext cx="118903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Picture 26" descr="circuler_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gray">
          <a:xfrm>
            <a:off x="6042025" y="1404953"/>
            <a:ext cx="11128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Oval 27"/>
          <p:cNvSpPr>
            <a:spLocks noChangeArrowheads="1"/>
          </p:cNvSpPr>
          <p:nvPr/>
        </p:nvSpPr>
        <p:spPr bwMode="gray">
          <a:xfrm>
            <a:off x="6042025" y="1404953"/>
            <a:ext cx="1119188" cy="1112838"/>
          </a:xfrm>
          <a:prstGeom prst="ellipse">
            <a:avLst/>
          </a:pr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5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2569" name="Picture 28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153150" y="1416066"/>
            <a:ext cx="8921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3" name="Прямоугольник 89"/>
          <p:cNvSpPr>
            <a:spLocks noChangeArrowheads="1"/>
          </p:cNvSpPr>
          <p:nvPr/>
        </p:nvSpPr>
        <p:spPr bwMode="auto">
          <a:xfrm>
            <a:off x="179388" y="836613"/>
            <a:ext cx="3369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Городские жители  – </a:t>
            </a:r>
            <a:r>
              <a:rPr lang="ru-RU" sz="1600" b="1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65%</a:t>
            </a:r>
            <a:endParaRPr lang="ru-RU" sz="1600" b="1" spc="3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b="1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Сельские жители   </a:t>
            </a:r>
            <a:r>
              <a:rPr lang="ru-RU" sz="1600" b="1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– 35%</a:t>
            </a:r>
            <a:endParaRPr lang="ru-RU" sz="1600" b="1" spc="3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74" name="Прямоугольник 67"/>
          <p:cNvSpPr>
            <a:spLocks noChangeArrowheads="1"/>
          </p:cNvSpPr>
          <p:nvPr/>
        </p:nvSpPr>
        <p:spPr bwMode="auto">
          <a:xfrm>
            <a:off x="857224" y="225406"/>
            <a:ext cx="8001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cs typeface="Arial" charset="0"/>
              </a:rPr>
              <a:t>Консультативно-диагностическая поликлиника</a:t>
            </a:r>
            <a:endParaRPr lang="ru-RU" sz="26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2575" name="Picture 10" descr="arrow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000" y="324000"/>
            <a:ext cx="3603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6" name="Picture 10" descr="back.jpg"/>
          <p:cNvPicPr>
            <a:picLocks noChangeAspect="1"/>
          </p:cNvPicPr>
          <p:nvPr/>
        </p:nvPicPr>
        <p:blipFill>
          <a:blip r:embed="rId13" cstate="print"/>
          <a:srcRect b="-19556"/>
          <a:stretch>
            <a:fillRect/>
          </a:stretch>
        </p:blipFill>
        <p:spPr bwMode="auto">
          <a:xfrm>
            <a:off x="0" y="573405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7" name="AutoShape 6"/>
          <p:cNvSpPr>
            <a:spLocks noChangeArrowheads="1"/>
          </p:cNvSpPr>
          <p:nvPr/>
        </p:nvSpPr>
        <p:spPr bwMode="gray">
          <a:xfrm flipV="1">
            <a:off x="7451725" y="2186003"/>
            <a:ext cx="1441450" cy="3514725"/>
          </a:xfrm>
          <a:prstGeom prst="can">
            <a:avLst>
              <a:gd name="adj" fmla="val 25444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2" name="Oval 14"/>
          <p:cNvSpPr>
            <a:spLocks noChangeArrowheads="1"/>
          </p:cNvSpPr>
          <p:nvPr/>
        </p:nvSpPr>
        <p:spPr bwMode="gray">
          <a:xfrm>
            <a:off x="7454900" y="2192353"/>
            <a:ext cx="1438275" cy="425450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50000">
                <a:srgbClr val="A50021"/>
              </a:gs>
              <a:gs pos="100000">
                <a:srgbClr val="80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gray">
          <a:xfrm>
            <a:off x="7451725" y="2154253"/>
            <a:ext cx="1441450" cy="425450"/>
          </a:xfrm>
          <a:prstGeom prst="ellipse">
            <a:avLst/>
          </a:prstGeom>
          <a:gradFill rotWithShape="1">
            <a:gsLst>
              <a:gs pos="0">
                <a:srgbClr val="D1563D"/>
              </a:gs>
              <a:gs pos="100000">
                <a:srgbClr val="A500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2579" name="Picture 42" descr="shadow_1_m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gray">
          <a:xfrm>
            <a:off x="7596188" y="2186003"/>
            <a:ext cx="1085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3" name="Picture 44" descr="circuler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451725" y="1028716"/>
            <a:ext cx="13589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45"/>
          <p:cNvSpPr>
            <a:spLocks noChangeArrowheads="1"/>
          </p:cNvSpPr>
          <p:nvPr/>
        </p:nvSpPr>
        <p:spPr bwMode="gray">
          <a:xfrm>
            <a:off x="7451725" y="1033478"/>
            <a:ext cx="1368425" cy="1300163"/>
          </a:xfrm>
          <a:prstGeom prst="ellipse">
            <a:avLst/>
          </a:prstGeom>
          <a:gradFill rotWithShape="1">
            <a:gsLst>
              <a:gs pos="0">
                <a:srgbClr val="D1563D">
                  <a:alpha val="55000"/>
                </a:srgbClr>
              </a:gs>
              <a:gs pos="50000">
                <a:srgbClr val="A50021">
                  <a:alpha val="89999"/>
                </a:srgbClr>
              </a:gs>
              <a:gs pos="100000">
                <a:srgbClr val="D1563D">
                  <a:alpha val="55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2585" name="Picture 46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7596188" y="1033478"/>
            <a:ext cx="10890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1403648" y="4149080"/>
            <a:ext cx="147565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 smtClean="0">
                <a:solidFill>
                  <a:srgbClr val="010000"/>
                </a:solidFill>
                <a:cs typeface="Arial" charset="0"/>
              </a:rPr>
              <a:t>Полностью удовлетворены</a:t>
            </a:r>
          </a:p>
          <a:p>
            <a:pPr algn="ctr" eaLnBrk="0" hangingPunct="0"/>
            <a:endParaRPr lang="ru-RU" sz="1200" dirty="0" smtClean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r>
              <a:rPr lang="ru-RU" sz="1200" dirty="0" smtClean="0">
                <a:solidFill>
                  <a:srgbClr val="010000"/>
                </a:solidFill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010000"/>
                </a:solidFill>
                <a:cs typeface="Arial" charset="0"/>
              </a:rPr>
              <a:t>отношением сотрудников регистратуры</a:t>
            </a:r>
            <a:endParaRPr lang="en-US" sz="12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81" name="Rectangle 47"/>
          <p:cNvSpPr>
            <a:spLocks noChangeArrowheads="1"/>
          </p:cNvSpPr>
          <p:nvPr/>
        </p:nvSpPr>
        <p:spPr bwMode="gray">
          <a:xfrm>
            <a:off x="1763688" y="3068960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68,5%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82" name="Rectangle 47"/>
          <p:cNvSpPr>
            <a:spLocks noChangeArrowheads="1"/>
          </p:cNvSpPr>
          <p:nvPr/>
        </p:nvSpPr>
        <p:spPr bwMode="gray">
          <a:xfrm>
            <a:off x="4499992" y="1844824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87,2%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84" name="Rectangle 23"/>
          <p:cNvSpPr>
            <a:spLocks noChangeArrowheads="1"/>
          </p:cNvSpPr>
          <p:nvPr/>
        </p:nvSpPr>
        <p:spPr bwMode="auto">
          <a:xfrm>
            <a:off x="4211960" y="2996952"/>
            <a:ext cx="147565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Полностью удовлетворены </a:t>
            </a:r>
          </a:p>
          <a:p>
            <a:pPr algn="ctr" eaLnBrk="0" hangingPunct="0"/>
            <a:endParaRPr lang="ru-RU" sz="1200" b="1" dirty="0" smtClean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r>
              <a:rPr lang="ru-RU" sz="1600" b="1" dirty="0" smtClean="0">
                <a:solidFill>
                  <a:srgbClr val="010000"/>
                </a:solidFill>
                <a:cs typeface="Arial" charset="0"/>
              </a:rPr>
              <a:t>отношением лечащего врача</a:t>
            </a:r>
            <a:endParaRPr lang="en-US" sz="14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85" name="Rectangle 23"/>
          <p:cNvSpPr>
            <a:spLocks noChangeArrowheads="1"/>
          </p:cNvSpPr>
          <p:nvPr/>
        </p:nvSpPr>
        <p:spPr bwMode="auto">
          <a:xfrm>
            <a:off x="2771800" y="3573016"/>
            <a:ext cx="14756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Полностью удовлетворены </a:t>
            </a:r>
          </a:p>
          <a:p>
            <a:pPr algn="ctr" eaLnBrk="0" hangingPunct="0"/>
            <a:endParaRPr lang="ru-RU" sz="1200" b="1" dirty="0" smtClean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r>
              <a:rPr lang="ru-RU" sz="1600" b="1" dirty="0" smtClean="0">
                <a:solidFill>
                  <a:srgbClr val="010000"/>
                </a:solidFill>
                <a:cs typeface="Arial" charset="0"/>
              </a:rPr>
              <a:t>отношением мед. сестер</a:t>
            </a:r>
            <a:endParaRPr lang="en-US" sz="14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86" name="Rectangle 47"/>
          <p:cNvSpPr>
            <a:spLocks noChangeArrowheads="1"/>
          </p:cNvSpPr>
          <p:nvPr/>
        </p:nvSpPr>
        <p:spPr bwMode="gray">
          <a:xfrm>
            <a:off x="3131840" y="2420888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75,8%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87" name="Rectangle 47"/>
          <p:cNvSpPr>
            <a:spLocks noChangeArrowheads="1"/>
          </p:cNvSpPr>
          <p:nvPr/>
        </p:nvSpPr>
        <p:spPr bwMode="gray">
          <a:xfrm>
            <a:off x="6156176" y="1772816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89,9%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88" name="Rectangle 23"/>
          <p:cNvSpPr>
            <a:spLocks noChangeArrowheads="1"/>
          </p:cNvSpPr>
          <p:nvPr/>
        </p:nvSpPr>
        <p:spPr bwMode="auto">
          <a:xfrm>
            <a:off x="5652120" y="2924944"/>
            <a:ext cx="1800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Полностью удовлетворены </a:t>
            </a:r>
          </a:p>
          <a:p>
            <a:pPr algn="ctr" eaLnBrk="0" hangingPunct="0"/>
            <a:endParaRPr lang="ru-RU" sz="1200" b="1" dirty="0" smtClean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r>
              <a:rPr lang="ru-RU" sz="1600" b="1" dirty="0" smtClean="0">
                <a:solidFill>
                  <a:srgbClr val="010000"/>
                </a:solidFill>
                <a:cs typeface="Arial" charset="0"/>
              </a:rPr>
              <a:t>разъяснениями врача о назначенном обследовании, его результатах и лечении</a:t>
            </a:r>
            <a:endParaRPr lang="en-US" sz="14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89" name="Rectangle 47"/>
          <p:cNvSpPr>
            <a:spLocks noChangeArrowheads="1"/>
          </p:cNvSpPr>
          <p:nvPr/>
        </p:nvSpPr>
        <p:spPr bwMode="gray">
          <a:xfrm>
            <a:off x="7524328" y="1412776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800" b="1" dirty="0" smtClean="0">
                <a:solidFill>
                  <a:srgbClr val="FEFFFF"/>
                </a:solidFill>
                <a:cs typeface="Arial" charset="0"/>
              </a:rPr>
              <a:t>77,1%</a:t>
            </a:r>
            <a:endParaRPr lang="en-US" sz="28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90" name="Rectangle 23"/>
          <p:cNvSpPr>
            <a:spLocks noChangeArrowheads="1"/>
          </p:cNvSpPr>
          <p:nvPr/>
        </p:nvSpPr>
        <p:spPr bwMode="auto">
          <a:xfrm>
            <a:off x="7236296" y="2780928"/>
            <a:ext cx="1800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Полностью удовлетворены </a:t>
            </a:r>
          </a:p>
          <a:p>
            <a:pPr algn="ctr" eaLnBrk="0" hangingPunct="0"/>
            <a:endParaRPr lang="ru-RU" sz="1200" b="1" dirty="0" smtClean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r>
              <a:rPr lang="ru-RU" sz="1600" b="1" dirty="0" smtClean="0">
                <a:solidFill>
                  <a:srgbClr val="010000"/>
                </a:solidFill>
                <a:cs typeface="Arial" charset="0"/>
              </a:rPr>
              <a:t>результатами оказания медицинской помощи</a:t>
            </a:r>
          </a:p>
          <a:p>
            <a:pPr algn="ctr" eaLnBrk="0" hangingPunct="0"/>
            <a:r>
              <a:rPr lang="ru-RU" sz="1600" b="1" dirty="0" smtClean="0">
                <a:solidFill>
                  <a:srgbClr val="010000"/>
                </a:solidFill>
                <a:cs typeface="Arial" charset="0"/>
              </a:rPr>
              <a:t>в КДП</a:t>
            </a:r>
            <a:endParaRPr lang="en-US" sz="1400" b="1" dirty="0">
              <a:solidFill>
                <a:srgbClr val="01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4"/>
          <p:cNvSpPr>
            <a:spLocks noChangeArrowheads="1"/>
          </p:cNvSpPr>
          <p:nvPr/>
        </p:nvSpPr>
        <p:spPr bwMode="gray">
          <a:xfrm flipV="1">
            <a:off x="2195736" y="3356992"/>
            <a:ext cx="1236662" cy="2181225"/>
          </a:xfrm>
          <a:prstGeom prst="can">
            <a:avLst>
              <a:gd name="adj" fmla="val 29005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 sz="1100">
              <a:cs typeface="Arial" charset="0"/>
            </a:endParaRPr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gray">
          <a:xfrm flipV="1">
            <a:off x="395536" y="3933056"/>
            <a:ext cx="1195388" cy="1641475"/>
          </a:xfrm>
          <a:prstGeom prst="can">
            <a:avLst>
              <a:gd name="adj" fmla="val 32657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 sz="1100">
              <a:cs typeface="Arial" charset="0"/>
            </a:endParaRPr>
          </a:p>
        </p:txBody>
      </p:sp>
      <p:sp>
        <p:nvSpPr>
          <p:cNvPr id="22534" name="Line 2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3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4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5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6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7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Line 8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Line 9"/>
          <p:cNvSpPr>
            <a:spLocks noChangeShapeType="1"/>
          </p:cNvSpPr>
          <p:nvPr/>
        </p:nvSpPr>
        <p:spPr bwMode="auto">
          <a:xfrm>
            <a:off x="4584700" y="89060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2195736" y="3356992"/>
            <a:ext cx="1228725" cy="444500"/>
            <a:chOff x="1003" y="2400"/>
            <a:chExt cx="1089" cy="335"/>
          </a:xfrm>
        </p:grpSpPr>
        <p:sp>
          <p:nvSpPr>
            <p:cNvPr id="60" name="Oval 17"/>
            <p:cNvSpPr>
              <a:spLocks noChangeArrowheads="1"/>
            </p:cNvSpPr>
            <p:nvPr/>
          </p:nvSpPr>
          <p:spPr bwMode="gray">
            <a:xfrm>
              <a:off x="1009" y="2426"/>
              <a:ext cx="1083" cy="30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725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" name="Oval 18"/>
            <p:cNvSpPr>
              <a:spLocks noChangeArrowheads="1"/>
            </p:cNvSpPr>
            <p:nvPr/>
          </p:nvSpPr>
          <p:spPr bwMode="gray">
            <a:xfrm>
              <a:off x="1003" y="2400"/>
              <a:ext cx="1083" cy="30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1765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2547" name="Picture 36" descr="shadow_1_m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gray">
          <a:xfrm>
            <a:off x="2483768" y="3429000"/>
            <a:ext cx="9017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339752" y="2564904"/>
            <a:ext cx="952500" cy="973138"/>
            <a:chOff x="887" y="2069"/>
            <a:chExt cx="433" cy="393"/>
          </a:xfrm>
        </p:grpSpPr>
        <p:pic>
          <p:nvPicPr>
            <p:cNvPr id="22603" name="Picture 38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887" y="2069"/>
              <a:ext cx="43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39"/>
            <p:cNvSpPr>
              <a:spLocks noChangeArrowheads="1"/>
            </p:cNvSpPr>
            <p:nvPr/>
          </p:nvSpPr>
          <p:spPr bwMode="gray">
            <a:xfrm>
              <a:off x="887" y="2069"/>
              <a:ext cx="433" cy="3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55000"/>
                  </a:schemeClr>
                </a:gs>
                <a:gs pos="50000">
                  <a:schemeClr val="fol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folHlink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22605" name="Picture 40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69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395536" y="3861048"/>
            <a:ext cx="1190625" cy="433387"/>
            <a:chOff x="1003" y="2400"/>
            <a:chExt cx="1088" cy="336"/>
          </a:xfrm>
        </p:grpSpPr>
        <p:sp>
          <p:nvSpPr>
            <p:cNvPr id="2" name="Oval 14"/>
            <p:cNvSpPr>
              <a:spLocks noChangeArrowheads="1"/>
            </p:cNvSpPr>
            <p:nvPr/>
          </p:nvSpPr>
          <p:spPr bwMode="gray">
            <a:xfrm>
              <a:off x="1006" y="2427"/>
              <a:ext cx="1085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" name="Oval 15"/>
            <p:cNvSpPr>
              <a:spLocks noChangeArrowheads="1"/>
            </p:cNvSpPr>
            <p:nvPr/>
          </p:nvSpPr>
          <p:spPr bwMode="gray">
            <a:xfrm>
              <a:off x="1003" y="2400"/>
              <a:ext cx="1085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2550" name="Picture 42" descr="shadow_1_m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gray">
          <a:xfrm>
            <a:off x="539552" y="3933056"/>
            <a:ext cx="87788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539552" y="3068960"/>
            <a:ext cx="930275" cy="939800"/>
            <a:chOff x="887" y="2040"/>
            <a:chExt cx="433" cy="422"/>
          </a:xfrm>
        </p:grpSpPr>
        <p:pic>
          <p:nvPicPr>
            <p:cNvPr id="22598" name="Picture 44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45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22600" name="Picture 46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52" name="Rectangle 47"/>
          <p:cNvSpPr>
            <a:spLocks noChangeArrowheads="1"/>
          </p:cNvSpPr>
          <p:nvPr/>
        </p:nvSpPr>
        <p:spPr bwMode="gray">
          <a:xfrm>
            <a:off x="539552" y="3284984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53,2%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22557" name="Line 14"/>
          <p:cNvSpPr>
            <a:spLocks noChangeShapeType="1"/>
          </p:cNvSpPr>
          <p:nvPr/>
        </p:nvSpPr>
        <p:spPr bwMode="auto">
          <a:xfrm>
            <a:off x="4767263" y="130652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8" name="Line 15"/>
          <p:cNvSpPr>
            <a:spLocks noChangeShapeType="1"/>
          </p:cNvSpPr>
          <p:nvPr/>
        </p:nvSpPr>
        <p:spPr bwMode="auto">
          <a:xfrm>
            <a:off x="4683125" y="167324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9" name="Line 16"/>
          <p:cNvSpPr>
            <a:spLocks noChangeShapeType="1"/>
          </p:cNvSpPr>
          <p:nvPr/>
        </p:nvSpPr>
        <p:spPr bwMode="auto">
          <a:xfrm>
            <a:off x="4683125" y="2063766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74" name="Прямоугольник 67"/>
          <p:cNvSpPr>
            <a:spLocks noChangeArrowheads="1"/>
          </p:cNvSpPr>
          <p:nvPr/>
        </p:nvSpPr>
        <p:spPr bwMode="auto">
          <a:xfrm>
            <a:off x="2699792" y="332656"/>
            <a:ext cx="8001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cs typeface="Arial" charset="0"/>
              </a:rPr>
              <a:t>Консультативно-диагностическая </a:t>
            </a:r>
          </a:p>
          <a:p>
            <a:r>
              <a:rPr lang="ru-RU" sz="2600" b="1" dirty="0" smtClean="0">
                <a:solidFill>
                  <a:schemeClr val="tx2"/>
                </a:solidFill>
                <a:cs typeface="Arial" charset="0"/>
              </a:rPr>
              <a:t>поликлиника</a:t>
            </a:r>
            <a:endParaRPr lang="ru-RU" sz="26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2575" name="Picture 10" descr="arrow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04664"/>
            <a:ext cx="3603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6" name="Picture 10" descr="back.jpg"/>
          <p:cNvPicPr>
            <a:picLocks noChangeAspect="1"/>
          </p:cNvPicPr>
          <p:nvPr/>
        </p:nvPicPr>
        <p:blipFill>
          <a:blip r:embed="rId8" cstate="print"/>
          <a:srcRect b="-19556"/>
          <a:stretch>
            <a:fillRect/>
          </a:stretch>
        </p:blipFill>
        <p:spPr bwMode="auto">
          <a:xfrm>
            <a:off x="0" y="573405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7" name="AutoShape 6"/>
          <p:cNvSpPr>
            <a:spLocks noChangeArrowheads="1"/>
          </p:cNvSpPr>
          <p:nvPr/>
        </p:nvSpPr>
        <p:spPr bwMode="gray">
          <a:xfrm flipV="1">
            <a:off x="7451725" y="2186003"/>
            <a:ext cx="1441450" cy="3514725"/>
          </a:xfrm>
          <a:prstGeom prst="can">
            <a:avLst>
              <a:gd name="adj" fmla="val 25444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2" name="Oval 14"/>
          <p:cNvSpPr>
            <a:spLocks noChangeArrowheads="1"/>
          </p:cNvSpPr>
          <p:nvPr/>
        </p:nvSpPr>
        <p:spPr bwMode="gray">
          <a:xfrm>
            <a:off x="7454900" y="2192353"/>
            <a:ext cx="1438275" cy="425450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50000">
                <a:srgbClr val="A50021"/>
              </a:gs>
              <a:gs pos="100000">
                <a:srgbClr val="80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gray">
          <a:xfrm>
            <a:off x="7451725" y="2154253"/>
            <a:ext cx="1441450" cy="425450"/>
          </a:xfrm>
          <a:prstGeom prst="ellipse">
            <a:avLst/>
          </a:prstGeom>
          <a:gradFill rotWithShape="1">
            <a:gsLst>
              <a:gs pos="0">
                <a:srgbClr val="D1563D"/>
              </a:gs>
              <a:gs pos="100000">
                <a:srgbClr val="A500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2579" name="Picture 42" descr="shadow_1_m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gray">
          <a:xfrm>
            <a:off x="7596188" y="2186003"/>
            <a:ext cx="10858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3" name="Picture 44" descr="circuler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451725" y="1028716"/>
            <a:ext cx="13589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45"/>
          <p:cNvSpPr>
            <a:spLocks noChangeArrowheads="1"/>
          </p:cNvSpPr>
          <p:nvPr/>
        </p:nvSpPr>
        <p:spPr bwMode="gray">
          <a:xfrm>
            <a:off x="7451725" y="1033478"/>
            <a:ext cx="1368425" cy="1300163"/>
          </a:xfrm>
          <a:prstGeom prst="ellipse">
            <a:avLst/>
          </a:prstGeom>
          <a:gradFill rotWithShape="1">
            <a:gsLst>
              <a:gs pos="0">
                <a:srgbClr val="D1563D">
                  <a:alpha val="55000"/>
                </a:srgbClr>
              </a:gs>
              <a:gs pos="50000">
                <a:srgbClr val="A50021">
                  <a:alpha val="89999"/>
                </a:srgbClr>
              </a:gs>
              <a:gs pos="100000">
                <a:srgbClr val="D1563D">
                  <a:alpha val="55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2585" name="Picture 46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7596188" y="1033478"/>
            <a:ext cx="10890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47"/>
          <p:cNvSpPr>
            <a:spLocks noChangeArrowheads="1"/>
          </p:cNvSpPr>
          <p:nvPr/>
        </p:nvSpPr>
        <p:spPr bwMode="gray">
          <a:xfrm>
            <a:off x="2339752" y="2852936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95,3%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82" name="Rectangle 47"/>
          <p:cNvSpPr>
            <a:spLocks noChangeArrowheads="1"/>
          </p:cNvSpPr>
          <p:nvPr/>
        </p:nvSpPr>
        <p:spPr bwMode="gray">
          <a:xfrm>
            <a:off x="4499992" y="1844824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86,6%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86" name="Rectangle 47"/>
          <p:cNvSpPr>
            <a:spLocks noChangeArrowheads="1"/>
          </p:cNvSpPr>
          <p:nvPr/>
        </p:nvSpPr>
        <p:spPr bwMode="gray">
          <a:xfrm>
            <a:off x="3131840" y="2420888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83,5%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89" name="Rectangle 47"/>
          <p:cNvSpPr>
            <a:spLocks noChangeArrowheads="1"/>
          </p:cNvSpPr>
          <p:nvPr/>
        </p:nvSpPr>
        <p:spPr bwMode="gray">
          <a:xfrm>
            <a:off x="7524328" y="1412776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800" b="1" dirty="0" smtClean="0">
                <a:solidFill>
                  <a:srgbClr val="FEFFFF"/>
                </a:solidFill>
                <a:cs typeface="Arial" charset="0"/>
              </a:rPr>
              <a:t>92,0</a:t>
            </a:r>
            <a:r>
              <a:rPr lang="ru-RU" sz="2800" b="1" dirty="0" smtClean="0">
                <a:solidFill>
                  <a:srgbClr val="FEFFFF"/>
                </a:solidFill>
                <a:cs typeface="Arial" charset="0"/>
              </a:rPr>
              <a:t>%</a:t>
            </a:r>
            <a:endParaRPr lang="en-US" sz="28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90" name="Rectangle 23"/>
          <p:cNvSpPr>
            <a:spLocks noChangeArrowheads="1"/>
          </p:cNvSpPr>
          <p:nvPr/>
        </p:nvSpPr>
        <p:spPr bwMode="auto">
          <a:xfrm>
            <a:off x="7199784" y="2780928"/>
            <a:ext cx="194421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10000"/>
                </a:solidFill>
                <a:cs typeface="Arial" charset="0"/>
              </a:rPr>
              <a:t>Общий </a:t>
            </a:r>
            <a:r>
              <a:rPr lang="ru-RU" sz="1600" b="1" dirty="0" smtClean="0">
                <a:solidFill>
                  <a:srgbClr val="010000"/>
                </a:solidFill>
                <a:cs typeface="Arial" charset="0"/>
              </a:rPr>
              <a:t>коэффициент</a:t>
            </a:r>
            <a:endParaRPr lang="ru-RU" sz="2000" b="1" dirty="0" smtClean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r>
              <a:rPr lang="ru-RU" sz="1600" dirty="0" err="1" smtClean="0">
                <a:solidFill>
                  <a:srgbClr val="010000"/>
                </a:solidFill>
                <a:cs typeface="Arial" charset="0"/>
              </a:rPr>
              <a:t>удовлет-воренности</a:t>
            </a:r>
            <a:endParaRPr lang="ru-RU" sz="1600" dirty="0" smtClean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r>
              <a:rPr lang="ru-RU" sz="1600" dirty="0" smtClean="0">
                <a:solidFill>
                  <a:srgbClr val="010000"/>
                </a:solidFill>
                <a:cs typeface="Arial" charset="0"/>
              </a:rPr>
              <a:t>качеством и доступностью медицинской помощи</a:t>
            </a:r>
          </a:p>
          <a:p>
            <a:pPr algn="ctr" eaLnBrk="0" hangingPunct="0"/>
            <a:r>
              <a:rPr lang="ru-RU" sz="2000" i="1" dirty="0" smtClean="0">
                <a:solidFill>
                  <a:srgbClr val="010000"/>
                </a:solidFill>
                <a:cs typeface="Arial" charset="0"/>
              </a:rPr>
              <a:t>по КДП</a:t>
            </a:r>
            <a:endParaRPr lang="en-US" sz="2000" i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gray">
          <a:xfrm flipV="1">
            <a:off x="3995936" y="2924944"/>
            <a:ext cx="1255712" cy="2736850"/>
          </a:xfrm>
          <a:prstGeom prst="can">
            <a:avLst>
              <a:gd name="adj" fmla="val 27012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 sz="1100">
              <a:cs typeface="Arial" charset="0"/>
            </a:endParaRPr>
          </a:p>
        </p:txBody>
      </p:sp>
      <p:grpSp>
        <p:nvGrpSpPr>
          <p:cNvPr id="93" name="Group 7"/>
          <p:cNvGrpSpPr>
            <a:grpSpLocks/>
          </p:cNvGrpSpPr>
          <p:nvPr/>
        </p:nvGrpSpPr>
        <p:grpSpPr bwMode="auto">
          <a:xfrm>
            <a:off x="3995936" y="2852936"/>
            <a:ext cx="1249362" cy="454025"/>
            <a:chOff x="1003" y="2400"/>
            <a:chExt cx="1089" cy="336"/>
          </a:xfrm>
        </p:grpSpPr>
        <p:sp>
          <p:nvSpPr>
            <p:cNvPr id="94" name="Oval 8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925800"/>
                </a:gs>
                <a:gs pos="50000">
                  <a:srgbClr val="FF9900"/>
                </a:gs>
                <a:gs pos="100000">
                  <a:srgbClr val="92580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5" name="Oval 9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E2B6"/>
                </a:gs>
                <a:gs pos="100000">
                  <a:srgbClr val="FF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96" name="Picture 30" descr="shadow_1_m"/>
          <p:cNvPicPr>
            <a:picLocks noChangeAspect="1" noChangeArrowheads="1"/>
          </p:cNvPicPr>
          <p:nvPr/>
        </p:nvPicPr>
        <p:blipFill>
          <a:blip r:embed="rId9" cstate="print">
            <a:lum bright="12000"/>
          </a:blip>
          <a:srcRect/>
          <a:stretch>
            <a:fillRect/>
          </a:stretch>
        </p:blipFill>
        <p:spPr bwMode="gray">
          <a:xfrm>
            <a:off x="4067944" y="2924944"/>
            <a:ext cx="10858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" name="Group 31"/>
          <p:cNvGrpSpPr>
            <a:grpSpLocks/>
          </p:cNvGrpSpPr>
          <p:nvPr/>
        </p:nvGrpSpPr>
        <p:grpSpPr bwMode="auto">
          <a:xfrm>
            <a:off x="4139952" y="1988840"/>
            <a:ext cx="1011238" cy="1062037"/>
            <a:chOff x="887" y="2040"/>
            <a:chExt cx="433" cy="422"/>
          </a:xfrm>
        </p:grpSpPr>
        <p:pic>
          <p:nvPicPr>
            <p:cNvPr id="98" name="Picture 32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100" name="Picture 3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0" name="Rectangle 47"/>
          <p:cNvSpPr>
            <a:spLocks noChangeArrowheads="1"/>
          </p:cNvSpPr>
          <p:nvPr/>
        </p:nvSpPr>
        <p:spPr bwMode="gray">
          <a:xfrm>
            <a:off x="3059832" y="2420888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95,0% 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21" name="Rectangle 47"/>
          <p:cNvSpPr>
            <a:spLocks noChangeArrowheads="1"/>
          </p:cNvSpPr>
          <p:nvPr/>
        </p:nvSpPr>
        <p:spPr bwMode="gray">
          <a:xfrm>
            <a:off x="4211960" y="2348880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89,7%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22" name="Rectangle 23"/>
          <p:cNvSpPr>
            <a:spLocks noChangeArrowheads="1"/>
          </p:cNvSpPr>
          <p:nvPr/>
        </p:nvSpPr>
        <p:spPr bwMode="auto">
          <a:xfrm>
            <a:off x="3851920" y="3501008"/>
            <a:ext cx="151216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010000"/>
                </a:solidFill>
                <a:cs typeface="Arial" charset="0"/>
              </a:rPr>
              <a:t>Выберут </a:t>
            </a:r>
          </a:p>
          <a:p>
            <a:pPr algn="ctr" eaLnBrk="0" hangingPunct="0"/>
            <a:r>
              <a:rPr lang="ru-RU" sz="1600" dirty="0" smtClean="0">
                <a:solidFill>
                  <a:srgbClr val="010000"/>
                </a:solidFill>
                <a:cs typeface="Arial" charset="0"/>
              </a:rPr>
              <a:t>КДП </a:t>
            </a:r>
            <a:r>
              <a:rPr lang="ru-RU" sz="1600" b="1" dirty="0" smtClean="0">
                <a:solidFill>
                  <a:srgbClr val="010000"/>
                </a:solidFill>
                <a:cs typeface="Arial" charset="0"/>
              </a:rPr>
              <a:t>повторно</a:t>
            </a:r>
            <a:r>
              <a:rPr lang="ru-RU" sz="1600" dirty="0" smtClean="0">
                <a:solidFill>
                  <a:srgbClr val="010000"/>
                </a:solidFill>
                <a:cs typeface="Arial" charset="0"/>
              </a:rPr>
              <a:t> </a:t>
            </a:r>
          </a:p>
          <a:p>
            <a:pPr algn="ctr" eaLnBrk="0" hangingPunct="0"/>
            <a:r>
              <a:rPr lang="ru-RU" sz="1600" dirty="0" smtClean="0">
                <a:solidFill>
                  <a:srgbClr val="010000"/>
                </a:solidFill>
                <a:cs typeface="Arial" charset="0"/>
              </a:rPr>
              <a:t>при </a:t>
            </a:r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необходимости медицинской помощи</a:t>
            </a:r>
            <a:endParaRPr lang="en-US" sz="16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124" name="Rectangle 23"/>
          <p:cNvSpPr>
            <a:spLocks noChangeArrowheads="1"/>
          </p:cNvSpPr>
          <p:nvPr/>
        </p:nvSpPr>
        <p:spPr bwMode="auto">
          <a:xfrm>
            <a:off x="2051720" y="3861048"/>
            <a:ext cx="151216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Получали медицинские услуги с обязательным </a:t>
            </a:r>
            <a:r>
              <a:rPr lang="ru-RU" sz="1400" b="1" dirty="0" smtClean="0">
                <a:solidFill>
                  <a:srgbClr val="010000"/>
                </a:solidFill>
                <a:cs typeface="Arial" charset="0"/>
              </a:rPr>
              <a:t>оформлением платежных документов</a:t>
            </a:r>
            <a:endParaRPr lang="en-US" sz="16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125" name="Rectangle 23"/>
          <p:cNvSpPr>
            <a:spLocks noChangeArrowheads="1"/>
          </p:cNvSpPr>
          <p:nvPr/>
        </p:nvSpPr>
        <p:spPr bwMode="auto">
          <a:xfrm>
            <a:off x="251520" y="4365104"/>
            <a:ext cx="14756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 smtClean="0">
                <a:solidFill>
                  <a:srgbClr val="010000"/>
                </a:solidFill>
                <a:cs typeface="Arial" charset="0"/>
              </a:rPr>
              <a:t>Считают условия комфорта в поликлинике максимально </a:t>
            </a:r>
            <a:r>
              <a:rPr lang="ru-RU" sz="1600" b="1" dirty="0" smtClean="0">
                <a:solidFill>
                  <a:srgbClr val="010000"/>
                </a:solidFill>
                <a:cs typeface="Arial" charset="0"/>
              </a:rPr>
              <a:t>хорошими</a:t>
            </a:r>
            <a:endParaRPr lang="en-US" sz="12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126" name="Стрелка вправо 125"/>
          <p:cNvSpPr/>
          <p:nvPr/>
        </p:nvSpPr>
        <p:spPr bwMode="auto">
          <a:xfrm>
            <a:off x="5796136" y="3429000"/>
            <a:ext cx="1152128" cy="6480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 descr="http://formatzdorovia.com/img/image005%281%2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332656"/>
            <a:ext cx="1722019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7ya.ru/pub/img/16632/137952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80" y="1354545"/>
            <a:ext cx="4256928" cy="2837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 descr="arro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32656"/>
            <a:ext cx="3603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ack.jpg"/>
          <p:cNvPicPr>
            <a:picLocks noChangeAspect="1"/>
          </p:cNvPicPr>
          <p:nvPr/>
        </p:nvPicPr>
        <p:blipFill>
          <a:blip r:embed="rId5" cstate="print"/>
          <a:srcRect b="-19556"/>
          <a:stretch>
            <a:fillRect/>
          </a:stretch>
        </p:blipFill>
        <p:spPr bwMode="auto">
          <a:xfrm>
            <a:off x="0" y="5715016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/>
          </p:cNvSpPr>
          <p:nvPr/>
        </p:nvSpPr>
        <p:spPr bwMode="auto">
          <a:xfrm>
            <a:off x="857224" y="80944"/>
            <a:ext cx="9144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tx2"/>
                </a:solidFill>
                <a:cs typeface="Arial" charset="0"/>
              </a:rPr>
              <a:t>          Стационар ОГАУЗ «ТОКБ</a:t>
            </a:r>
            <a:r>
              <a:rPr lang="ru-RU" sz="2600" b="1" dirty="0" smtClean="0">
                <a:solidFill>
                  <a:schemeClr val="tx2"/>
                </a:solidFill>
                <a:cs typeface="Arial" charset="0"/>
              </a:rPr>
              <a:t>»</a:t>
            </a:r>
            <a:endParaRPr lang="ru-RU" sz="2600" b="1" dirty="0">
              <a:solidFill>
                <a:schemeClr val="tx2"/>
              </a:solidFill>
              <a:cs typeface="Arial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669214" y="1950628"/>
            <a:ext cx="428628" cy="428628"/>
            <a:chOff x="2929" y="2208"/>
            <a:chExt cx="262" cy="262"/>
          </a:xfrm>
        </p:grpSpPr>
        <p:sp>
          <p:nvSpPr>
            <p:cNvPr id="17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689362" y="3063345"/>
            <a:ext cx="428628" cy="428628"/>
            <a:chOff x="2929" y="2208"/>
            <a:chExt cx="262" cy="262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9308" y="1732325"/>
            <a:ext cx="2707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Работающие – </a:t>
            </a:r>
            <a:r>
              <a:rPr lang="ru-RU" sz="1600" b="1" dirty="0" smtClean="0"/>
              <a:t>38,3%</a:t>
            </a:r>
            <a:endParaRPr lang="ru-RU" sz="1600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104379" y="1800324"/>
            <a:ext cx="191343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b="1" dirty="0" smtClean="0"/>
              <a:t>Женщины – </a:t>
            </a:r>
            <a:r>
              <a:rPr lang="ru-RU" sz="1600" b="1" dirty="0" smtClean="0"/>
              <a:t>58%</a:t>
            </a:r>
            <a:endParaRPr lang="ru-RU" sz="1600" b="1" dirty="0" smtClean="0"/>
          </a:p>
          <a:p>
            <a:pPr>
              <a:lnSpc>
                <a:spcPct val="130000"/>
              </a:lnSpc>
            </a:pPr>
            <a:r>
              <a:rPr lang="ru-RU" sz="1600" b="1" dirty="0" smtClean="0"/>
              <a:t>Мужчины – </a:t>
            </a:r>
            <a:r>
              <a:rPr lang="ru-RU" sz="1600" b="1" dirty="0" smtClean="0"/>
              <a:t>42%</a:t>
            </a:r>
            <a:endParaRPr lang="ru-RU" sz="2000" b="1" dirty="0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301497" y="1667905"/>
            <a:ext cx="428624" cy="428628"/>
            <a:chOff x="2929" y="2208"/>
            <a:chExt cx="262" cy="262"/>
          </a:xfrm>
        </p:grpSpPr>
        <p:sp>
          <p:nvSpPr>
            <p:cNvPr id="25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88396" y="2910583"/>
            <a:ext cx="271293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/>
              <a:t>Городских </a:t>
            </a:r>
            <a:endParaRPr lang="en-US" sz="1400" b="1" dirty="0" smtClean="0"/>
          </a:p>
          <a:p>
            <a:pPr>
              <a:lnSpc>
                <a:spcPct val="130000"/>
              </a:lnSpc>
            </a:pPr>
            <a:r>
              <a:rPr lang="ru-RU" sz="1400" b="1" dirty="0" smtClean="0"/>
              <a:t>жителей –</a:t>
            </a:r>
            <a:r>
              <a:rPr lang="en-US" sz="1400" b="1" dirty="0" smtClean="0"/>
              <a:t> </a:t>
            </a:r>
            <a:r>
              <a:rPr lang="ru-RU" sz="1400" b="1" dirty="0" smtClean="0"/>
              <a:t>60,5%</a:t>
            </a:r>
            <a:endParaRPr lang="en-US" sz="1400" b="1" dirty="0" smtClean="0"/>
          </a:p>
          <a:p>
            <a:pPr>
              <a:lnSpc>
                <a:spcPct val="130000"/>
              </a:lnSpc>
            </a:pPr>
            <a:r>
              <a:rPr lang="ru-RU" sz="1400" b="1" dirty="0" smtClean="0"/>
              <a:t> </a:t>
            </a:r>
            <a:endParaRPr lang="en-US" sz="1400" b="1" dirty="0"/>
          </a:p>
          <a:p>
            <a:pPr>
              <a:lnSpc>
                <a:spcPct val="130000"/>
              </a:lnSpc>
            </a:pPr>
            <a:r>
              <a:rPr lang="ru-RU" sz="1400" b="1" dirty="0" smtClean="0"/>
              <a:t>Сельских</a:t>
            </a:r>
            <a:r>
              <a:rPr lang="en-US" sz="1400" b="1" dirty="0" smtClean="0"/>
              <a:t>  </a:t>
            </a:r>
          </a:p>
          <a:p>
            <a:pPr>
              <a:lnSpc>
                <a:spcPct val="130000"/>
              </a:lnSpc>
            </a:pPr>
            <a:r>
              <a:rPr lang="ru-RU" sz="1400" b="1" dirty="0" smtClean="0"/>
              <a:t>жителей  – </a:t>
            </a:r>
            <a:r>
              <a:rPr lang="ru-RU" sz="1400" b="1" dirty="0" smtClean="0"/>
              <a:t>39,5%</a:t>
            </a:r>
            <a:endParaRPr lang="en-US" sz="1400" b="1" dirty="0" smtClean="0"/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315131" y="2380884"/>
            <a:ext cx="428628" cy="428628"/>
            <a:chOff x="2929" y="2208"/>
            <a:chExt cx="262" cy="262"/>
          </a:xfrm>
        </p:grpSpPr>
        <p:sp>
          <p:nvSpPr>
            <p:cNvPr id="41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2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2308041" y="3064981"/>
            <a:ext cx="428628" cy="428628"/>
            <a:chOff x="2929" y="2208"/>
            <a:chExt cx="262" cy="262"/>
          </a:xfrm>
        </p:grpSpPr>
        <p:sp>
          <p:nvSpPr>
            <p:cNvPr id="44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5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08544" y="2292261"/>
            <a:ext cx="198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Пенсионеры </a:t>
            </a:r>
            <a:endParaRPr lang="en-US" sz="1400" b="1" dirty="0" smtClean="0"/>
          </a:p>
          <a:p>
            <a:r>
              <a:rPr lang="ru-RU" sz="1400" b="1" dirty="0" smtClean="0"/>
              <a:t>по возрасту – </a:t>
            </a:r>
            <a:r>
              <a:rPr lang="ru-RU" sz="1400" b="1" dirty="0" smtClean="0"/>
              <a:t>33,3%</a:t>
            </a:r>
            <a:endParaRPr lang="ru-RU" sz="1400" b="1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477491" y="3016049"/>
            <a:ext cx="1934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Другие </a:t>
            </a:r>
            <a:endParaRPr lang="en-US" sz="1400" b="1" dirty="0" smtClean="0"/>
          </a:p>
          <a:p>
            <a:r>
              <a:rPr lang="ru-RU" sz="1400" b="1" dirty="0" smtClean="0"/>
              <a:t>категории – </a:t>
            </a:r>
            <a:r>
              <a:rPr lang="ru-RU" sz="1400" b="1" dirty="0" smtClean="0"/>
              <a:t>28,4%</a:t>
            </a:r>
            <a:endParaRPr lang="ru-RU" sz="1400" b="1" dirty="0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gray">
          <a:xfrm>
            <a:off x="1940879" y="4862562"/>
            <a:ext cx="5582994" cy="71438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 algn="ctr"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134291" y="5019697"/>
            <a:ext cx="5303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smtClean="0"/>
              <a:t>1 квартале 2014 </a:t>
            </a:r>
            <a:r>
              <a:rPr lang="ru-RU" sz="1600" dirty="0" smtClean="0"/>
              <a:t>года</a:t>
            </a:r>
            <a:r>
              <a:rPr lang="ru-RU" dirty="0" smtClean="0"/>
              <a:t> </a:t>
            </a:r>
            <a:r>
              <a:rPr lang="ru-RU" dirty="0" smtClean="0"/>
              <a:t>опрошено </a:t>
            </a:r>
            <a:r>
              <a:rPr lang="ru-RU" dirty="0" smtClean="0"/>
              <a:t>545 </a:t>
            </a:r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gray">
          <a:xfrm>
            <a:off x="7452320" y="548680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82,9%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rr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2656"/>
            <a:ext cx="3603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ack.jpg"/>
          <p:cNvPicPr>
            <a:picLocks noChangeAspect="1"/>
          </p:cNvPicPr>
          <p:nvPr/>
        </p:nvPicPr>
        <p:blipFill>
          <a:blip r:embed="rId4" cstate="print"/>
          <a:srcRect b="-19556"/>
          <a:stretch>
            <a:fillRect/>
          </a:stretch>
        </p:blipFill>
        <p:spPr bwMode="auto">
          <a:xfrm>
            <a:off x="0" y="5715016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/>
          </p:cNvSpPr>
          <p:nvPr/>
        </p:nvSpPr>
        <p:spPr bwMode="auto">
          <a:xfrm>
            <a:off x="857224" y="80944"/>
            <a:ext cx="9144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tx2"/>
                </a:solidFill>
                <a:cs typeface="Arial" charset="0"/>
              </a:rPr>
              <a:t>          Стационар ОГАУЗ «ТОКБ</a:t>
            </a:r>
            <a:r>
              <a:rPr lang="ru-RU" sz="2600" b="1" dirty="0" smtClean="0">
                <a:solidFill>
                  <a:schemeClr val="tx2"/>
                </a:solidFill>
                <a:cs typeface="Arial" charset="0"/>
              </a:rPr>
              <a:t>»</a:t>
            </a:r>
            <a:endParaRPr lang="ru-RU" sz="26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92615" y="680094"/>
            <a:ext cx="5143536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300"/>
              </a:spcAft>
            </a:pPr>
            <a:r>
              <a:rPr lang="ru-RU" sz="2200" b="1" u="sng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Times New Roman" pitchFamily="18" charset="0"/>
              </a:rPr>
              <a:t>Приемное отделение</a:t>
            </a:r>
            <a:endParaRPr lang="ru-RU" u="sng" dirty="0"/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gray">
          <a:xfrm flipV="1">
            <a:off x="1494921" y="2748651"/>
            <a:ext cx="1195388" cy="1641475"/>
          </a:xfrm>
          <a:prstGeom prst="can">
            <a:avLst>
              <a:gd name="adj" fmla="val 32657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 sz="1100">
              <a:cs typeface="Arial" charset="0"/>
            </a:endParaRPr>
          </a:p>
        </p:txBody>
      </p:sp>
      <p:grpSp>
        <p:nvGrpSpPr>
          <p:cNvPr id="40" name="Group 13"/>
          <p:cNvGrpSpPr>
            <a:grpSpLocks/>
          </p:cNvGrpSpPr>
          <p:nvPr/>
        </p:nvGrpSpPr>
        <p:grpSpPr bwMode="auto">
          <a:xfrm>
            <a:off x="1517050" y="2612388"/>
            <a:ext cx="1190625" cy="433387"/>
            <a:chOff x="1003" y="2400"/>
            <a:chExt cx="1088" cy="336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1006" y="2427"/>
              <a:ext cx="1085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" name="Oval 15"/>
            <p:cNvSpPr>
              <a:spLocks noChangeArrowheads="1"/>
            </p:cNvSpPr>
            <p:nvPr/>
          </p:nvSpPr>
          <p:spPr bwMode="gray">
            <a:xfrm>
              <a:off x="1003" y="2400"/>
              <a:ext cx="1085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49" name="Picture 42" descr="shadow_1_m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gray">
          <a:xfrm>
            <a:off x="1673419" y="2717976"/>
            <a:ext cx="87788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3"/>
          <p:cNvGrpSpPr>
            <a:grpSpLocks/>
          </p:cNvGrpSpPr>
          <p:nvPr/>
        </p:nvGrpSpPr>
        <p:grpSpPr bwMode="auto">
          <a:xfrm>
            <a:off x="1627477" y="1864675"/>
            <a:ext cx="930275" cy="939800"/>
            <a:chOff x="887" y="2040"/>
            <a:chExt cx="433" cy="422"/>
          </a:xfrm>
        </p:grpSpPr>
        <p:pic>
          <p:nvPicPr>
            <p:cNvPr id="51" name="Picture 44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45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53" name="Picture 46" descr="Picture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1351563" y="3092334"/>
            <a:ext cx="14756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Находились в приемном отделении</a:t>
            </a:r>
          </a:p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010000"/>
                </a:solidFill>
                <a:cs typeface="Arial" charset="0"/>
              </a:rPr>
              <a:t>до 2-х часов</a:t>
            </a:r>
            <a:endParaRPr lang="en-US" sz="14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gray">
          <a:xfrm>
            <a:off x="1666135" y="2109042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78,1%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gray">
          <a:xfrm flipV="1">
            <a:off x="4248540" y="2270681"/>
            <a:ext cx="1152128" cy="1774846"/>
          </a:xfrm>
          <a:prstGeom prst="can">
            <a:avLst>
              <a:gd name="adj" fmla="val 32657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 sz="1600" dirty="0">
              <a:cs typeface="Arial" charset="0"/>
            </a:endParaRPr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gray">
          <a:xfrm flipV="1">
            <a:off x="6967340" y="2543289"/>
            <a:ext cx="1224136" cy="1846835"/>
          </a:xfrm>
          <a:prstGeom prst="can">
            <a:avLst>
              <a:gd name="adj" fmla="val 32657"/>
            </a:avLst>
          </a:prstGeom>
          <a:gradFill rotWithShape="1">
            <a:gsLst>
              <a:gs pos="0">
                <a:srgbClr val="959595"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959595"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 sz="1100">
              <a:cs typeface="Arial" charset="0"/>
            </a:endParaRPr>
          </a:p>
        </p:txBody>
      </p:sp>
      <p:grpSp>
        <p:nvGrpSpPr>
          <p:cNvPr id="58" name="Group 10"/>
          <p:cNvGrpSpPr>
            <a:grpSpLocks/>
          </p:cNvGrpSpPr>
          <p:nvPr/>
        </p:nvGrpSpPr>
        <p:grpSpPr bwMode="auto">
          <a:xfrm>
            <a:off x="4245387" y="2198679"/>
            <a:ext cx="1152128" cy="391542"/>
            <a:chOff x="1003" y="2400"/>
            <a:chExt cx="1089" cy="336"/>
          </a:xfrm>
        </p:grpSpPr>
        <p:sp>
          <p:nvSpPr>
            <p:cNvPr id="59" name="Oval 11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3A5800"/>
                </a:gs>
                <a:gs pos="50000">
                  <a:srgbClr val="669900"/>
                </a:gs>
                <a:gs pos="100000">
                  <a:srgbClr val="3A580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0" name="Oval 12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D3E2B6"/>
                </a:gs>
                <a:gs pos="100000">
                  <a:srgbClr val="66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61" name="Picture 24" descr="shadow_1_m"/>
          <p:cNvPicPr>
            <a:picLocks noChangeAspect="1" noChangeArrowheads="1"/>
          </p:cNvPicPr>
          <p:nvPr/>
        </p:nvPicPr>
        <p:blipFill>
          <a:blip r:embed="rId8" cstate="print">
            <a:lum bright="12000"/>
          </a:blip>
          <a:srcRect/>
          <a:stretch>
            <a:fillRect/>
          </a:stretch>
        </p:blipFill>
        <p:spPr bwMode="gray">
          <a:xfrm>
            <a:off x="4276145" y="2276324"/>
            <a:ext cx="108743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Group 25"/>
          <p:cNvGrpSpPr>
            <a:grpSpLocks/>
          </p:cNvGrpSpPr>
          <p:nvPr/>
        </p:nvGrpSpPr>
        <p:grpSpPr bwMode="auto">
          <a:xfrm>
            <a:off x="4325970" y="1418979"/>
            <a:ext cx="987785" cy="941834"/>
            <a:chOff x="887" y="2040"/>
            <a:chExt cx="433" cy="422"/>
          </a:xfrm>
        </p:grpSpPr>
        <p:pic>
          <p:nvPicPr>
            <p:cNvPr id="63" name="Picture 26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Oval 27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55000"/>
                  </a:srgbClr>
                </a:gs>
                <a:gs pos="50000">
                  <a:srgbClr val="99CC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99CC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65" name="Picture 28" descr="Picture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" name="Rectangle 47"/>
          <p:cNvSpPr>
            <a:spLocks noChangeArrowheads="1"/>
          </p:cNvSpPr>
          <p:nvPr/>
        </p:nvSpPr>
        <p:spPr bwMode="gray">
          <a:xfrm>
            <a:off x="4381954" y="1687609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96,8%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gray">
          <a:xfrm>
            <a:off x="7452320" y="548680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82,9%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4086775" y="2645992"/>
            <a:ext cx="14756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Ожидали осмотра </a:t>
            </a:r>
          </a:p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врача</a:t>
            </a:r>
          </a:p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010000"/>
                </a:solidFill>
                <a:cs typeface="Arial" charset="0"/>
              </a:rPr>
              <a:t>до 2-х часов</a:t>
            </a:r>
            <a:endParaRPr lang="en-US" sz="14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72" name="Rectangle 23"/>
          <p:cNvSpPr>
            <a:spLocks noChangeArrowheads="1"/>
          </p:cNvSpPr>
          <p:nvPr/>
        </p:nvSpPr>
        <p:spPr bwMode="auto">
          <a:xfrm>
            <a:off x="6841579" y="2945178"/>
            <a:ext cx="147565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Полностью удовлетворены</a:t>
            </a:r>
          </a:p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010000"/>
                </a:solidFill>
                <a:cs typeface="Arial" charset="0"/>
              </a:rPr>
              <a:t>работой приемного отделения</a:t>
            </a:r>
            <a:endParaRPr lang="en-US" sz="1400" b="1" dirty="0">
              <a:solidFill>
                <a:srgbClr val="010000"/>
              </a:solidFill>
              <a:cs typeface="Arial" charset="0"/>
            </a:endParaRPr>
          </a:p>
        </p:txBody>
      </p:sp>
      <p:grpSp>
        <p:nvGrpSpPr>
          <p:cNvPr id="79" name="Group 16"/>
          <p:cNvGrpSpPr>
            <a:grpSpLocks/>
          </p:cNvGrpSpPr>
          <p:nvPr/>
        </p:nvGrpSpPr>
        <p:grpSpPr bwMode="auto">
          <a:xfrm>
            <a:off x="6981006" y="2500678"/>
            <a:ext cx="1228725" cy="444500"/>
            <a:chOff x="1003" y="2400"/>
            <a:chExt cx="1089" cy="335"/>
          </a:xfrm>
        </p:grpSpPr>
        <p:sp>
          <p:nvSpPr>
            <p:cNvPr id="80" name="Oval 17"/>
            <p:cNvSpPr>
              <a:spLocks noChangeArrowheads="1"/>
            </p:cNvSpPr>
            <p:nvPr/>
          </p:nvSpPr>
          <p:spPr bwMode="gray">
            <a:xfrm>
              <a:off x="1009" y="2426"/>
              <a:ext cx="1083" cy="30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725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gray">
            <a:xfrm>
              <a:off x="1003" y="2400"/>
              <a:ext cx="1083" cy="30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1765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82" name="Picture 36" descr="shadow_1_m"/>
          <p:cNvPicPr>
            <a:picLocks noChangeAspect="1" noChangeArrowheads="1"/>
          </p:cNvPicPr>
          <p:nvPr/>
        </p:nvPicPr>
        <p:blipFill>
          <a:blip r:embed="rId10" cstate="print">
            <a:lum bright="12000"/>
          </a:blip>
          <a:srcRect/>
          <a:stretch>
            <a:fillRect/>
          </a:stretch>
        </p:blipFill>
        <p:spPr bwMode="gray">
          <a:xfrm>
            <a:off x="7161597" y="2607934"/>
            <a:ext cx="9017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" name="Group 37"/>
          <p:cNvGrpSpPr>
            <a:grpSpLocks/>
          </p:cNvGrpSpPr>
          <p:nvPr/>
        </p:nvGrpSpPr>
        <p:grpSpPr bwMode="auto">
          <a:xfrm>
            <a:off x="7119119" y="1749790"/>
            <a:ext cx="952500" cy="973138"/>
            <a:chOff x="887" y="2069"/>
            <a:chExt cx="433" cy="393"/>
          </a:xfrm>
        </p:grpSpPr>
        <p:pic>
          <p:nvPicPr>
            <p:cNvPr id="84" name="Picture 38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887" y="2069"/>
              <a:ext cx="43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Oval 39"/>
            <p:cNvSpPr>
              <a:spLocks noChangeArrowheads="1"/>
            </p:cNvSpPr>
            <p:nvPr/>
          </p:nvSpPr>
          <p:spPr bwMode="gray">
            <a:xfrm>
              <a:off x="887" y="2069"/>
              <a:ext cx="433" cy="3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55000"/>
                  </a:schemeClr>
                </a:gs>
                <a:gs pos="50000">
                  <a:schemeClr val="fol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folHlink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86" name="Picture 40" descr="Picture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930" y="2069"/>
              <a:ext cx="34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Rectangle 47"/>
          <p:cNvSpPr>
            <a:spLocks noChangeArrowheads="1"/>
          </p:cNvSpPr>
          <p:nvPr/>
        </p:nvSpPr>
        <p:spPr bwMode="gray">
          <a:xfrm>
            <a:off x="7130169" y="2010071"/>
            <a:ext cx="96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70,0%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115616" y="4626450"/>
            <a:ext cx="1944216" cy="98987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21,9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свыше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2-х часов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3824043" y="4282253"/>
            <a:ext cx="2001121" cy="973497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3,2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свыше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2-х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часов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 bwMode="auto">
          <a:xfrm>
            <a:off x="6663594" y="4596257"/>
            <a:ext cx="1831628" cy="98987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1,3%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удовлет-ворены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utoShape 4"/>
          <p:cNvSpPr>
            <a:spLocks noChangeArrowheads="1"/>
          </p:cNvSpPr>
          <p:nvPr/>
        </p:nvSpPr>
        <p:spPr bwMode="gray">
          <a:xfrm>
            <a:off x="5724128" y="4638653"/>
            <a:ext cx="2668302" cy="824519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sp>
        <p:nvSpPr>
          <p:cNvPr id="82" name="AutoShape 4"/>
          <p:cNvSpPr>
            <a:spLocks noChangeArrowheads="1"/>
          </p:cNvSpPr>
          <p:nvPr/>
        </p:nvSpPr>
        <p:spPr bwMode="gray">
          <a:xfrm>
            <a:off x="5704681" y="3403963"/>
            <a:ext cx="2668302" cy="824519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gray">
          <a:xfrm>
            <a:off x="5696079" y="2317126"/>
            <a:ext cx="2668302" cy="824519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sp>
        <p:nvSpPr>
          <p:cNvPr id="80" name="AutoShape 4"/>
          <p:cNvSpPr>
            <a:spLocks noChangeArrowheads="1"/>
          </p:cNvSpPr>
          <p:nvPr/>
        </p:nvSpPr>
        <p:spPr bwMode="gray">
          <a:xfrm>
            <a:off x="5724128" y="1240882"/>
            <a:ext cx="2668302" cy="824519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sp>
        <p:nvSpPr>
          <p:cNvPr id="100" name="AutoShape 4"/>
          <p:cNvSpPr>
            <a:spLocks noChangeArrowheads="1"/>
          </p:cNvSpPr>
          <p:nvPr/>
        </p:nvSpPr>
        <p:spPr bwMode="gray">
          <a:xfrm>
            <a:off x="575556" y="2317427"/>
            <a:ext cx="2736098" cy="758073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grpSp>
        <p:nvGrpSpPr>
          <p:cNvPr id="56" name="Group 18"/>
          <p:cNvGrpSpPr>
            <a:grpSpLocks/>
          </p:cNvGrpSpPr>
          <p:nvPr/>
        </p:nvGrpSpPr>
        <p:grpSpPr bwMode="auto">
          <a:xfrm>
            <a:off x="3137199" y="2219643"/>
            <a:ext cx="900100" cy="900100"/>
            <a:chOff x="2929" y="2208"/>
            <a:chExt cx="262" cy="262"/>
          </a:xfrm>
        </p:grpSpPr>
        <p:sp>
          <p:nvSpPr>
            <p:cNvPr id="57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69" name="AutoShape 4"/>
          <p:cNvSpPr>
            <a:spLocks noChangeArrowheads="1"/>
          </p:cNvSpPr>
          <p:nvPr/>
        </p:nvSpPr>
        <p:spPr bwMode="gray">
          <a:xfrm>
            <a:off x="573553" y="3457047"/>
            <a:ext cx="2750176" cy="847016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sp>
        <p:nvSpPr>
          <p:cNvPr id="73" name="Rectangle 23"/>
          <p:cNvSpPr>
            <a:spLocks noChangeArrowheads="1"/>
          </p:cNvSpPr>
          <p:nvPr/>
        </p:nvSpPr>
        <p:spPr bwMode="auto">
          <a:xfrm>
            <a:off x="496360" y="4645626"/>
            <a:ext cx="26781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Полностью удовлетворены </a:t>
            </a:r>
            <a:r>
              <a:rPr lang="ru-RU" sz="1400" b="1" dirty="0" smtClean="0">
                <a:solidFill>
                  <a:srgbClr val="010000"/>
                </a:solidFill>
                <a:cs typeface="Arial" charset="0"/>
              </a:rPr>
              <a:t>отношением младших мед. работников</a:t>
            </a:r>
            <a:endParaRPr lang="en-US" sz="1400" b="1" dirty="0">
              <a:solidFill>
                <a:srgbClr val="010000"/>
              </a:solidFill>
              <a:cs typeface="Arial" charset="0"/>
            </a:endParaRPr>
          </a:p>
        </p:txBody>
      </p:sp>
      <p:grpSp>
        <p:nvGrpSpPr>
          <p:cNvPr id="53" name="Group 18"/>
          <p:cNvGrpSpPr>
            <a:grpSpLocks/>
          </p:cNvGrpSpPr>
          <p:nvPr/>
        </p:nvGrpSpPr>
        <p:grpSpPr bwMode="auto">
          <a:xfrm>
            <a:off x="3116051" y="3403963"/>
            <a:ext cx="900100" cy="900100"/>
            <a:chOff x="2929" y="2208"/>
            <a:chExt cx="262" cy="262"/>
          </a:xfrm>
        </p:grpSpPr>
        <p:sp>
          <p:nvSpPr>
            <p:cNvPr id="54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5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74" name="AutoShape 4"/>
          <p:cNvSpPr>
            <a:spLocks noChangeArrowheads="1"/>
          </p:cNvSpPr>
          <p:nvPr/>
        </p:nvSpPr>
        <p:spPr bwMode="gray">
          <a:xfrm>
            <a:off x="584373" y="4603127"/>
            <a:ext cx="2666299" cy="833934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grpSp>
        <p:nvGrpSpPr>
          <p:cNvPr id="50" name="Group 18"/>
          <p:cNvGrpSpPr>
            <a:grpSpLocks/>
          </p:cNvGrpSpPr>
          <p:nvPr/>
        </p:nvGrpSpPr>
        <p:grpSpPr bwMode="auto">
          <a:xfrm>
            <a:off x="3109180" y="4570045"/>
            <a:ext cx="900100" cy="900100"/>
            <a:chOff x="2929" y="2208"/>
            <a:chExt cx="262" cy="262"/>
          </a:xfrm>
        </p:grpSpPr>
        <p:sp>
          <p:nvSpPr>
            <p:cNvPr id="51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6" name="Picture 10" descr="arr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2656"/>
            <a:ext cx="3603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ack.jpg"/>
          <p:cNvPicPr>
            <a:picLocks noChangeAspect="1"/>
          </p:cNvPicPr>
          <p:nvPr/>
        </p:nvPicPr>
        <p:blipFill>
          <a:blip r:embed="rId4" cstate="print"/>
          <a:srcRect b="-19556"/>
          <a:stretch>
            <a:fillRect/>
          </a:stretch>
        </p:blipFill>
        <p:spPr bwMode="auto">
          <a:xfrm>
            <a:off x="0" y="5715016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/>
          </p:cNvSpPr>
          <p:nvPr/>
        </p:nvSpPr>
        <p:spPr bwMode="auto">
          <a:xfrm>
            <a:off x="857224" y="80944"/>
            <a:ext cx="9144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tx2"/>
                </a:solidFill>
                <a:cs typeface="Arial" charset="0"/>
              </a:rPr>
              <a:t>          Стационар ОГАУЗ «ТОКБ</a:t>
            </a:r>
            <a:r>
              <a:rPr lang="ru-RU" sz="2600" b="1" dirty="0" smtClean="0">
                <a:solidFill>
                  <a:schemeClr val="tx2"/>
                </a:solidFill>
                <a:cs typeface="Arial" charset="0"/>
              </a:rPr>
              <a:t>»</a:t>
            </a:r>
            <a:endParaRPr lang="ru-RU" sz="2600" b="1" dirty="0">
              <a:solidFill>
                <a:schemeClr val="tx2"/>
              </a:solidFill>
              <a:cs typeface="Arial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03648" y="908720"/>
            <a:ext cx="640871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47"/>
          <p:cNvSpPr>
            <a:spLocks noChangeArrowheads="1"/>
          </p:cNvSpPr>
          <p:nvPr/>
        </p:nvSpPr>
        <p:spPr bwMode="gray">
          <a:xfrm>
            <a:off x="3184761" y="3621371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b="1" dirty="0" smtClean="0">
                <a:solidFill>
                  <a:srgbClr val="FEFFFF"/>
                </a:solidFill>
                <a:cs typeface="Arial" charset="0"/>
              </a:rPr>
              <a:t>80%</a:t>
            </a:r>
            <a:endParaRPr lang="en-US" sz="24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553194" y="3580449"/>
            <a:ext cx="26213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Полностью удовлетворены </a:t>
            </a:r>
            <a:r>
              <a:rPr lang="ru-RU" sz="1600" b="1" dirty="0" smtClean="0">
                <a:solidFill>
                  <a:srgbClr val="010000"/>
                </a:solidFill>
                <a:cs typeface="Arial" charset="0"/>
              </a:rPr>
              <a:t>отношением </a:t>
            </a:r>
            <a:r>
              <a:rPr lang="ru-RU" sz="1600" b="1" dirty="0" err="1" smtClean="0">
                <a:solidFill>
                  <a:srgbClr val="010000"/>
                </a:solidFill>
                <a:cs typeface="Arial" charset="0"/>
              </a:rPr>
              <a:t>мед.сестер</a:t>
            </a:r>
            <a:endParaRPr lang="en-US" sz="16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76" name="Rectangle 47"/>
          <p:cNvSpPr>
            <a:spLocks noChangeArrowheads="1"/>
          </p:cNvSpPr>
          <p:nvPr/>
        </p:nvSpPr>
        <p:spPr bwMode="gray">
          <a:xfrm>
            <a:off x="3192933" y="4789262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b="1" dirty="0" smtClean="0">
                <a:solidFill>
                  <a:srgbClr val="FEFFFF"/>
                </a:solidFill>
                <a:cs typeface="Arial" charset="0"/>
              </a:rPr>
              <a:t>73%</a:t>
            </a:r>
            <a:endParaRPr lang="en-US" sz="24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77" name="AutoShape 4"/>
          <p:cNvSpPr>
            <a:spLocks noChangeArrowheads="1"/>
          </p:cNvSpPr>
          <p:nvPr/>
        </p:nvSpPr>
        <p:spPr bwMode="gray">
          <a:xfrm>
            <a:off x="573553" y="1242723"/>
            <a:ext cx="2668302" cy="824519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sp>
        <p:nvSpPr>
          <p:cNvPr id="78" name="Rectangle 23"/>
          <p:cNvSpPr>
            <a:spLocks noChangeArrowheads="1"/>
          </p:cNvSpPr>
          <p:nvPr/>
        </p:nvSpPr>
        <p:spPr bwMode="auto">
          <a:xfrm>
            <a:off x="667035" y="1264984"/>
            <a:ext cx="25074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Полностью удовлетворены </a:t>
            </a:r>
            <a:r>
              <a:rPr lang="ru-RU" sz="1400" b="1" dirty="0" smtClean="0">
                <a:solidFill>
                  <a:srgbClr val="010000"/>
                </a:solidFill>
                <a:cs typeface="Arial" charset="0"/>
              </a:rPr>
              <a:t>отношением лечащего врача</a:t>
            </a:r>
            <a:endParaRPr lang="en-US" sz="1400" b="1" dirty="0">
              <a:solidFill>
                <a:srgbClr val="010000"/>
              </a:solidFill>
              <a:cs typeface="Arial" charset="0"/>
            </a:endParaRP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3108373" y="1167143"/>
            <a:ext cx="900100" cy="900100"/>
            <a:chOff x="2929" y="2208"/>
            <a:chExt cx="262" cy="262"/>
          </a:xfrm>
        </p:grpSpPr>
        <p:sp>
          <p:nvSpPr>
            <p:cNvPr id="41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2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79" name="Rectangle 47"/>
          <p:cNvSpPr>
            <a:spLocks noChangeArrowheads="1"/>
          </p:cNvSpPr>
          <p:nvPr/>
        </p:nvSpPr>
        <p:spPr bwMode="gray">
          <a:xfrm>
            <a:off x="3174528" y="1386360"/>
            <a:ext cx="893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b="1" dirty="0" smtClean="0">
                <a:solidFill>
                  <a:srgbClr val="FEFFFF"/>
                </a:solidFill>
                <a:cs typeface="Arial" charset="0"/>
              </a:rPr>
              <a:t>80%</a:t>
            </a:r>
            <a:endParaRPr lang="en-US" sz="24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03" name="Rectangle 47"/>
          <p:cNvSpPr>
            <a:spLocks noChangeArrowheads="1"/>
          </p:cNvSpPr>
          <p:nvPr/>
        </p:nvSpPr>
        <p:spPr bwMode="gray">
          <a:xfrm>
            <a:off x="3184761" y="2438860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b="1" dirty="0" smtClean="0">
                <a:solidFill>
                  <a:srgbClr val="FEFFFF"/>
                </a:solidFill>
                <a:cs typeface="Arial" charset="0"/>
              </a:rPr>
              <a:t>74%</a:t>
            </a:r>
            <a:endParaRPr lang="en-US" sz="24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584373" y="2373297"/>
            <a:ext cx="27501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10000"/>
                </a:solidFill>
                <a:cs typeface="Arial" charset="0"/>
              </a:rPr>
              <a:t>Полностью удовлетворены </a:t>
            </a:r>
            <a:r>
              <a:rPr lang="ru-RU" sz="1400" b="1" dirty="0" smtClean="0">
                <a:solidFill>
                  <a:srgbClr val="010000"/>
                </a:solidFill>
                <a:cs typeface="Arial" charset="0"/>
              </a:rPr>
              <a:t>разъяснениями врача об обследовании и лечении</a:t>
            </a:r>
            <a:endParaRPr lang="en-US" b="1" dirty="0">
              <a:solidFill>
                <a:srgbClr val="010000"/>
              </a:solidFill>
              <a:cs typeface="Arial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4616388" y="1068939"/>
            <a:ext cx="0" cy="452812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18"/>
          <p:cNvGrpSpPr>
            <a:grpSpLocks/>
          </p:cNvGrpSpPr>
          <p:nvPr/>
        </p:nvGrpSpPr>
        <p:grpSpPr bwMode="auto">
          <a:xfrm>
            <a:off x="5186063" y="1307068"/>
            <a:ext cx="620248" cy="620248"/>
            <a:chOff x="2929" y="2208"/>
            <a:chExt cx="262" cy="262"/>
          </a:xfrm>
        </p:grpSpPr>
        <p:sp>
          <p:nvSpPr>
            <p:cNvPr id="60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2" name="Group 18"/>
          <p:cNvGrpSpPr>
            <a:grpSpLocks/>
          </p:cNvGrpSpPr>
          <p:nvPr/>
        </p:nvGrpSpPr>
        <p:grpSpPr bwMode="auto">
          <a:xfrm>
            <a:off x="5200455" y="2386339"/>
            <a:ext cx="620248" cy="620248"/>
            <a:chOff x="2929" y="2208"/>
            <a:chExt cx="262" cy="262"/>
          </a:xfrm>
        </p:grpSpPr>
        <p:sp>
          <p:nvSpPr>
            <p:cNvPr id="63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4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5219436" y="3476888"/>
            <a:ext cx="620248" cy="620248"/>
            <a:chOff x="2929" y="2208"/>
            <a:chExt cx="262" cy="262"/>
          </a:xfrm>
        </p:grpSpPr>
        <p:sp>
          <p:nvSpPr>
            <p:cNvPr id="67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70" name="Group 18"/>
          <p:cNvGrpSpPr>
            <a:grpSpLocks/>
          </p:cNvGrpSpPr>
          <p:nvPr/>
        </p:nvGrpSpPr>
        <p:grpSpPr bwMode="auto">
          <a:xfrm>
            <a:off x="5219436" y="4662624"/>
            <a:ext cx="620248" cy="620248"/>
            <a:chOff x="2929" y="2208"/>
            <a:chExt cx="262" cy="262"/>
          </a:xfrm>
        </p:grpSpPr>
        <p:sp>
          <p:nvSpPr>
            <p:cNvPr id="71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2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85" name="Rectangle 23"/>
          <p:cNvSpPr>
            <a:spLocks noChangeArrowheads="1"/>
          </p:cNvSpPr>
          <p:nvPr/>
        </p:nvSpPr>
        <p:spPr bwMode="auto">
          <a:xfrm>
            <a:off x="5839684" y="1331816"/>
            <a:ext cx="2507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010000"/>
                </a:solidFill>
                <a:cs typeface="Arial" charset="0"/>
              </a:rPr>
              <a:t>Крайне негативных оценок </a:t>
            </a:r>
            <a:r>
              <a:rPr lang="ru-RU" b="1" dirty="0" smtClean="0">
                <a:solidFill>
                  <a:srgbClr val="010000"/>
                </a:solidFill>
                <a:cs typeface="Arial" charset="0"/>
              </a:rPr>
              <a:t>нет</a:t>
            </a:r>
            <a:endParaRPr lang="en-US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87" name="Rectangle 47"/>
          <p:cNvSpPr>
            <a:spLocks noChangeArrowheads="1"/>
          </p:cNvSpPr>
          <p:nvPr/>
        </p:nvSpPr>
        <p:spPr bwMode="gray">
          <a:xfrm>
            <a:off x="5209434" y="3602346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0,6%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11" name="Rectangle 23"/>
          <p:cNvSpPr>
            <a:spLocks noChangeArrowheads="1"/>
          </p:cNvSpPr>
          <p:nvPr/>
        </p:nvSpPr>
        <p:spPr bwMode="auto">
          <a:xfrm>
            <a:off x="5856888" y="4737959"/>
            <a:ext cx="2507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010000"/>
                </a:solidFill>
                <a:cs typeface="Arial" charset="0"/>
              </a:rPr>
              <a:t>Крайне </a:t>
            </a:r>
            <a:r>
              <a:rPr lang="ru-RU" b="1" dirty="0">
                <a:solidFill>
                  <a:srgbClr val="010000"/>
                </a:solidFill>
                <a:cs typeface="Arial" charset="0"/>
              </a:rPr>
              <a:t>не удовлетворены</a:t>
            </a:r>
            <a:endParaRPr lang="en-US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112" name="Rectangle 47"/>
          <p:cNvSpPr>
            <a:spLocks noChangeArrowheads="1"/>
          </p:cNvSpPr>
          <p:nvPr/>
        </p:nvSpPr>
        <p:spPr bwMode="gray">
          <a:xfrm>
            <a:off x="5223826" y="2488462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1,9%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13" name="Rectangle 47"/>
          <p:cNvSpPr>
            <a:spLocks noChangeArrowheads="1"/>
          </p:cNvSpPr>
          <p:nvPr/>
        </p:nvSpPr>
        <p:spPr bwMode="gray">
          <a:xfrm>
            <a:off x="5266783" y="1432526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0%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14" name="Rectangle 47"/>
          <p:cNvSpPr>
            <a:spLocks noChangeArrowheads="1"/>
          </p:cNvSpPr>
          <p:nvPr/>
        </p:nvSpPr>
        <p:spPr bwMode="gray">
          <a:xfrm>
            <a:off x="5233410" y="4790449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600" b="1" dirty="0" smtClean="0">
                <a:solidFill>
                  <a:srgbClr val="FEFFFF"/>
                </a:solidFill>
                <a:cs typeface="Arial" charset="0"/>
              </a:rPr>
              <a:t>0,2%</a:t>
            </a:r>
            <a:endParaRPr lang="en-US" sz="16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15" name="Rectangle 23"/>
          <p:cNvSpPr>
            <a:spLocks noChangeArrowheads="1"/>
          </p:cNvSpPr>
          <p:nvPr/>
        </p:nvSpPr>
        <p:spPr bwMode="auto">
          <a:xfrm>
            <a:off x="5844287" y="2386339"/>
            <a:ext cx="2507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010000"/>
                </a:solidFill>
                <a:cs typeface="Arial" charset="0"/>
              </a:rPr>
              <a:t>Крайне </a:t>
            </a:r>
            <a:r>
              <a:rPr lang="ru-RU" b="1" dirty="0" smtClean="0">
                <a:solidFill>
                  <a:srgbClr val="010000"/>
                </a:solidFill>
                <a:cs typeface="Arial" charset="0"/>
              </a:rPr>
              <a:t>не удовлетворены</a:t>
            </a:r>
            <a:endParaRPr lang="en-US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116" name="Rectangle 23"/>
          <p:cNvSpPr>
            <a:spLocks noChangeArrowheads="1"/>
          </p:cNvSpPr>
          <p:nvPr/>
        </p:nvSpPr>
        <p:spPr bwMode="auto">
          <a:xfrm>
            <a:off x="5839684" y="3479544"/>
            <a:ext cx="2507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010000"/>
                </a:solidFill>
                <a:cs typeface="Arial" charset="0"/>
              </a:rPr>
              <a:t>Крайне </a:t>
            </a:r>
            <a:r>
              <a:rPr lang="ru-RU" b="1" dirty="0">
                <a:solidFill>
                  <a:srgbClr val="010000"/>
                </a:solidFill>
                <a:cs typeface="Arial" charset="0"/>
              </a:rPr>
              <a:t>не удовлетворены</a:t>
            </a:r>
            <a:endParaRPr lang="en-US" b="1" dirty="0">
              <a:solidFill>
                <a:srgbClr val="01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4"/>
          <p:cNvSpPr>
            <a:spLocks noChangeArrowheads="1"/>
          </p:cNvSpPr>
          <p:nvPr/>
        </p:nvSpPr>
        <p:spPr bwMode="gray">
          <a:xfrm>
            <a:off x="5696079" y="2424304"/>
            <a:ext cx="2668302" cy="824519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sp>
        <p:nvSpPr>
          <p:cNvPr id="91" name="AutoShape 4"/>
          <p:cNvSpPr>
            <a:spLocks noChangeArrowheads="1"/>
          </p:cNvSpPr>
          <p:nvPr/>
        </p:nvSpPr>
        <p:spPr bwMode="gray">
          <a:xfrm>
            <a:off x="1241061" y="4778535"/>
            <a:ext cx="2750176" cy="847016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sp>
        <p:nvSpPr>
          <p:cNvPr id="84" name="AutoShape 4"/>
          <p:cNvSpPr>
            <a:spLocks noChangeArrowheads="1"/>
          </p:cNvSpPr>
          <p:nvPr/>
        </p:nvSpPr>
        <p:spPr bwMode="gray">
          <a:xfrm>
            <a:off x="5372206" y="4801032"/>
            <a:ext cx="2668302" cy="824519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sp>
        <p:nvSpPr>
          <p:cNvPr id="82" name="AutoShape 4"/>
          <p:cNvSpPr>
            <a:spLocks noChangeArrowheads="1"/>
          </p:cNvSpPr>
          <p:nvPr/>
        </p:nvSpPr>
        <p:spPr bwMode="gray">
          <a:xfrm>
            <a:off x="5584147" y="3717050"/>
            <a:ext cx="2668302" cy="824519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sp>
        <p:nvSpPr>
          <p:cNvPr id="80" name="AutoShape 4"/>
          <p:cNvSpPr>
            <a:spLocks noChangeArrowheads="1"/>
          </p:cNvSpPr>
          <p:nvPr/>
        </p:nvSpPr>
        <p:spPr bwMode="gray">
          <a:xfrm>
            <a:off x="5724128" y="1240882"/>
            <a:ext cx="2668302" cy="824519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sp>
        <p:nvSpPr>
          <p:cNvPr id="100" name="AutoShape 4"/>
          <p:cNvSpPr>
            <a:spLocks noChangeArrowheads="1"/>
          </p:cNvSpPr>
          <p:nvPr/>
        </p:nvSpPr>
        <p:spPr bwMode="gray">
          <a:xfrm>
            <a:off x="568052" y="2574926"/>
            <a:ext cx="2736098" cy="758073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grpSp>
        <p:nvGrpSpPr>
          <p:cNvPr id="56" name="Group 18"/>
          <p:cNvGrpSpPr>
            <a:grpSpLocks/>
          </p:cNvGrpSpPr>
          <p:nvPr/>
        </p:nvGrpSpPr>
        <p:grpSpPr bwMode="auto">
          <a:xfrm>
            <a:off x="3314383" y="2377014"/>
            <a:ext cx="1183707" cy="1183707"/>
            <a:chOff x="2929" y="2208"/>
            <a:chExt cx="262" cy="262"/>
          </a:xfrm>
        </p:grpSpPr>
        <p:sp>
          <p:nvSpPr>
            <p:cNvPr id="57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69" name="AutoShape 4"/>
          <p:cNvSpPr>
            <a:spLocks noChangeArrowheads="1"/>
          </p:cNvSpPr>
          <p:nvPr/>
        </p:nvSpPr>
        <p:spPr bwMode="gray">
          <a:xfrm>
            <a:off x="972473" y="3709241"/>
            <a:ext cx="2750176" cy="847016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grpSp>
        <p:nvGrpSpPr>
          <p:cNvPr id="53" name="Group 18"/>
          <p:cNvGrpSpPr>
            <a:grpSpLocks/>
          </p:cNvGrpSpPr>
          <p:nvPr/>
        </p:nvGrpSpPr>
        <p:grpSpPr bwMode="auto">
          <a:xfrm>
            <a:off x="3671900" y="3675825"/>
            <a:ext cx="900100" cy="900100"/>
            <a:chOff x="2929" y="2208"/>
            <a:chExt cx="262" cy="262"/>
          </a:xfrm>
        </p:grpSpPr>
        <p:sp>
          <p:nvSpPr>
            <p:cNvPr id="54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5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6" name="Picture 10" descr="arr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2656"/>
            <a:ext cx="3603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ack.jpg"/>
          <p:cNvPicPr>
            <a:picLocks noChangeAspect="1"/>
          </p:cNvPicPr>
          <p:nvPr/>
        </p:nvPicPr>
        <p:blipFill>
          <a:blip r:embed="rId4" cstate="print"/>
          <a:srcRect b="-19556"/>
          <a:stretch>
            <a:fillRect/>
          </a:stretch>
        </p:blipFill>
        <p:spPr bwMode="auto">
          <a:xfrm>
            <a:off x="0" y="5715016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/>
          </p:cNvSpPr>
          <p:nvPr/>
        </p:nvSpPr>
        <p:spPr bwMode="auto">
          <a:xfrm>
            <a:off x="857224" y="80944"/>
            <a:ext cx="9144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tx2"/>
                </a:solidFill>
                <a:cs typeface="Arial" charset="0"/>
              </a:rPr>
              <a:t>          Стационар ОГАУЗ «ТОКБ</a:t>
            </a:r>
            <a:r>
              <a:rPr lang="ru-RU" sz="2600" b="1" dirty="0" smtClean="0">
                <a:solidFill>
                  <a:schemeClr val="tx2"/>
                </a:solidFill>
                <a:cs typeface="Arial" charset="0"/>
              </a:rPr>
              <a:t>»</a:t>
            </a:r>
            <a:endParaRPr lang="ru-RU" sz="2600" b="1" dirty="0">
              <a:solidFill>
                <a:schemeClr val="tx2"/>
              </a:solidFill>
              <a:cs typeface="Arial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03648" y="908720"/>
            <a:ext cx="640871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1036894" y="3763417"/>
            <a:ext cx="26213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>
                <a:solidFill>
                  <a:srgbClr val="010000"/>
                </a:solidFill>
                <a:cs typeface="Arial" charset="0"/>
              </a:rPr>
              <a:t>Полностью удовлетворены </a:t>
            </a:r>
            <a:r>
              <a:rPr lang="ru-RU" sz="1400" b="1" dirty="0">
                <a:solidFill>
                  <a:srgbClr val="010000"/>
                </a:solidFill>
                <a:cs typeface="Arial" charset="0"/>
              </a:rPr>
              <a:t>санитарно-гигиеническими условиями в ОКБ</a:t>
            </a:r>
            <a:endParaRPr lang="en-US" sz="14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76" name="Rectangle 47"/>
          <p:cNvSpPr>
            <a:spLocks noChangeArrowheads="1"/>
          </p:cNvSpPr>
          <p:nvPr/>
        </p:nvSpPr>
        <p:spPr bwMode="gray">
          <a:xfrm>
            <a:off x="3812801" y="3925820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76%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77" name="AutoShape 4"/>
          <p:cNvSpPr>
            <a:spLocks noChangeArrowheads="1"/>
          </p:cNvSpPr>
          <p:nvPr/>
        </p:nvSpPr>
        <p:spPr bwMode="gray">
          <a:xfrm>
            <a:off x="573553" y="1065620"/>
            <a:ext cx="2668302" cy="1143616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52000" tIns="72000" rIns="252000" bIns="72000" anchor="ctr"/>
          <a:lstStyle/>
          <a:p>
            <a:pPr>
              <a:lnSpc>
                <a:spcPct val="112000"/>
              </a:lnSpc>
              <a:spcAft>
                <a:spcPts val="0"/>
              </a:spcAft>
              <a:defRPr/>
            </a:pPr>
            <a:endParaRPr lang="ru-RU" sz="1700" dirty="0"/>
          </a:p>
        </p:txBody>
      </p:sp>
      <p:sp>
        <p:nvSpPr>
          <p:cNvPr id="78" name="Rectangle 23"/>
          <p:cNvSpPr>
            <a:spLocks noChangeArrowheads="1"/>
          </p:cNvSpPr>
          <p:nvPr/>
        </p:nvSpPr>
        <p:spPr bwMode="auto">
          <a:xfrm>
            <a:off x="667035" y="1147149"/>
            <a:ext cx="25074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>
                <a:solidFill>
                  <a:srgbClr val="010000"/>
                </a:solidFill>
                <a:cs typeface="Arial" charset="0"/>
              </a:rPr>
              <a:t>Полностью удовлетворены </a:t>
            </a:r>
            <a:r>
              <a:rPr lang="ru-RU" sz="1400" b="1" dirty="0">
                <a:solidFill>
                  <a:srgbClr val="010000"/>
                </a:solidFill>
                <a:cs typeface="Arial" charset="0"/>
              </a:rPr>
              <a:t>качеством обслуживания при манипуляциях</a:t>
            </a:r>
            <a:endParaRPr lang="en-US" sz="1600" b="1" dirty="0">
              <a:solidFill>
                <a:srgbClr val="010000"/>
              </a:solidFill>
              <a:cs typeface="Arial" charset="0"/>
            </a:endParaRP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3098848" y="1025662"/>
            <a:ext cx="1247603" cy="1247603"/>
            <a:chOff x="2929" y="2208"/>
            <a:chExt cx="262" cy="262"/>
          </a:xfrm>
        </p:grpSpPr>
        <p:sp>
          <p:nvSpPr>
            <p:cNvPr id="41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2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79" name="Rectangle 47"/>
          <p:cNvSpPr>
            <a:spLocks noChangeArrowheads="1"/>
          </p:cNvSpPr>
          <p:nvPr/>
        </p:nvSpPr>
        <p:spPr bwMode="gray">
          <a:xfrm>
            <a:off x="3306793" y="1404096"/>
            <a:ext cx="970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800" b="1" dirty="0" smtClean="0">
                <a:solidFill>
                  <a:srgbClr val="FEFFFF"/>
                </a:solidFill>
                <a:cs typeface="Arial" charset="0"/>
              </a:rPr>
              <a:t>84%</a:t>
            </a:r>
            <a:endParaRPr lang="en-US" sz="28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03" name="Rectangle 47"/>
          <p:cNvSpPr>
            <a:spLocks noChangeArrowheads="1"/>
          </p:cNvSpPr>
          <p:nvPr/>
        </p:nvSpPr>
        <p:spPr bwMode="gray">
          <a:xfrm>
            <a:off x="3481744" y="2722651"/>
            <a:ext cx="1080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800" b="1" dirty="0" smtClean="0">
                <a:solidFill>
                  <a:srgbClr val="FEFFFF"/>
                </a:solidFill>
                <a:cs typeface="Arial" charset="0"/>
              </a:rPr>
              <a:t>72%</a:t>
            </a:r>
            <a:endParaRPr lang="en-US" sz="28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564207" y="2664048"/>
            <a:ext cx="2750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>
                <a:solidFill>
                  <a:srgbClr val="010000"/>
                </a:solidFill>
                <a:cs typeface="Arial" charset="0"/>
              </a:rPr>
              <a:t>Считают </a:t>
            </a:r>
            <a:r>
              <a:rPr lang="ru-RU" sz="1600" dirty="0" smtClean="0">
                <a:solidFill>
                  <a:srgbClr val="010000"/>
                </a:solidFill>
                <a:cs typeface="Arial" charset="0"/>
              </a:rPr>
              <a:t>условия </a:t>
            </a:r>
            <a:endParaRPr lang="ru-RU" sz="1600" dirty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r>
              <a:rPr lang="ru-RU" sz="1600" dirty="0">
                <a:solidFill>
                  <a:srgbClr val="010000"/>
                </a:solidFill>
                <a:cs typeface="Arial" charset="0"/>
              </a:rPr>
              <a:t>комфорта </a:t>
            </a:r>
            <a:r>
              <a:rPr lang="ru-RU" sz="1600" b="1" dirty="0">
                <a:solidFill>
                  <a:srgbClr val="010000"/>
                </a:solidFill>
                <a:cs typeface="Arial" charset="0"/>
              </a:rPr>
              <a:t>хорошими</a:t>
            </a:r>
            <a:endParaRPr lang="en-US" sz="1600" b="1" dirty="0">
              <a:solidFill>
                <a:srgbClr val="010000"/>
              </a:solidFill>
              <a:cs typeface="Arial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4823453" y="1068939"/>
            <a:ext cx="0" cy="452812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18"/>
          <p:cNvGrpSpPr>
            <a:grpSpLocks/>
          </p:cNvGrpSpPr>
          <p:nvPr/>
        </p:nvGrpSpPr>
        <p:grpSpPr bwMode="auto">
          <a:xfrm>
            <a:off x="5300348" y="1307068"/>
            <a:ext cx="620248" cy="620248"/>
            <a:chOff x="2929" y="2208"/>
            <a:chExt cx="262" cy="262"/>
          </a:xfrm>
        </p:grpSpPr>
        <p:sp>
          <p:nvSpPr>
            <p:cNvPr id="60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5070438" y="3822625"/>
            <a:ext cx="620248" cy="620248"/>
            <a:chOff x="2929" y="2208"/>
            <a:chExt cx="262" cy="262"/>
          </a:xfrm>
        </p:grpSpPr>
        <p:sp>
          <p:nvSpPr>
            <p:cNvPr id="67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70" name="Group 18"/>
          <p:cNvGrpSpPr>
            <a:grpSpLocks/>
          </p:cNvGrpSpPr>
          <p:nvPr/>
        </p:nvGrpSpPr>
        <p:grpSpPr bwMode="auto">
          <a:xfrm>
            <a:off x="4890331" y="4759348"/>
            <a:ext cx="620248" cy="620248"/>
            <a:chOff x="2929" y="2208"/>
            <a:chExt cx="262" cy="262"/>
          </a:xfrm>
        </p:grpSpPr>
        <p:sp>
          <p:nvSpPr>
            <p:cNvPr id="71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2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85" name="Rectangle 23"/>
          <p:cNvSpPr>
            <a:spLocks noChangeArrowheads="1"/>
          </p:cNvSpPr>
          <p:nvPr/>
        </p:nvSpPr>
        <p:spPr bwMode="auto">
          <a:xfrm>
            <a:off x="5839684" y="1331816"/>
            <a:ext cx="250749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010000"/>
                </a:solidFill>
                <a:cs typeface="Arial" charset="0"/>
              </a:rPr>
              <a:t>Н</a:t>
            </a:r>
            <a:r>
              <a:rPr lang="ru-RU" b="1" dirty="0" smtClean="0">
                <a:solidFill>
                  <a:srgbClr val="010000"/>
                </a:solidFill>
                <a:cs typeface="Arial" charset="0"/>
              </a:rPr>
              <a:t>е удовлетворен </a:t>
            </a:r>
          </a:p>
          <a:p>
            <a:pPr algn="ctr" eaLnBrk="0" hangingPunct="0"/>
            <a:r>
              <a:rPr lang="ru-RU" sz="1600" dirty="0" smtClean="0">
                <a:solidFill>
                  <a:srgbClr val="010000"/>
                </a:solidFill>
                <a:cs typeface="Arial" charset="0"/>
              </a:rPr>
              <a:t>1 человек</a:t>
            </a:r>
            <a:endParaRPr lang="en-US" sz="1600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87" name="Rectangle 47"/>
          <p:cNvSpPr>
            <a:spLocks noChangeArrowheads="1"/>
          </p:cNvSpPr>
          <p:nvPr/>
        </p:nvSpPr>
        <p:spPr bwMode="gray">
          <a:xfrm>
            <a:off x="5070412" y="3920018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600" b="1" dirty="0" smtClean="0">
                <a:solidFill>
                  <a:srgbClr val="FEFFFF"/>
                </a:solidFill>
                <a:cs typeface="Arial" charset="0"/>
              </a:rPr>
              <a:t>0,7%</a:t>
            </a:r>
            <a:endParaRPr lang="en-US" sz="16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11" name="Rectangle 23"/>
          <p:cNvSpPr>
            <a:spLocks noChangeArrowheads="1"/>
          </p:cNvSpPr>
          <p:nvPr/>
        </p:nvSpPr>
        <p:spPr bwMode="auto">
          <a:xfrm>
            <a:off x="5445198" y="4882762"/>
            <a:ext cx="2507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010000"/>
                </a:solidFill>
                <a:cs typeface="Arial" charset="0"/>
              </a:rPr>
              <a:t>Н</a:t>
            </a:r>
            <a:r>
              <a:rPr lang="ru-RU" b="1" dirty="0">
                <a:solidFill>
                  <a:srgbClr val="010000"/>
                </a:solidFill>
                <a:cs typeface="Arial" charset="0"/>
              </a:rPr>
              <a:t>е </a:t>
            </a:r>
            <a:r>
              <a:rPr lang="ru-RU" b="1" dirty="0" smtClean="0">
                <a:solidFill>
                  <a:srgbClr val="010000"/>
                </a:solidFill>
                <a:cs typeface="Arial" charset="0"/>
              </a:rPr>
              <a:t>удовлетворены </a:t>
            </a:r>
            <a:endParaRPr lang="ru-RU" b="1" dirty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r>
              <a:rPr lang="ru-RU" dirty="0" smtClean="0">
                <a:solidFill>
                  <a:srgbClr val="010000"/>
                </a:solidFill>
                <a:cs typeface="Arial" charset="0"/>
              </a:rPr>
              <a:t>5 </a:t>
            </a:r>
            <a:r>
              <a:rPr lang="ru-RU" dirty="0">
                <a:solidFill>
                  <a:srgbClr val="010000"/>
                </a:solidFill>
                <a:cs typeface="Arial" charset="0"/>
              </a:rPr>
              <a:t>человек</a:t>
            </a:r>
            <a:endParaRPr lang="en-US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112" name="Rectangle 47"/>
          <p:cNvSpPr>
            <a:spLocks noChangeArrowheads="1"/>
          </p:cNvSpPr>
          <p:nvPr/>
        </p:nvSpPr>
        <p:spPr bwMode="gray">
          <a:xfrm>
            <a:off x="5223826" y="2488462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3,1%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13" name="Rectangle 47"/>
          <p:cNvSpPr>
            <a:spLocks noChangeArrowheads="1"/>
          </p:cNvSpPr>
          <p:nvPr/>
        </p:nvSpPr>
        <p:spPr bwMode="gray">
          <a:xfrm>
            <a:off x="5323719" y="143252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600" b="1" dirty="0" smtClean="0">
                <a:solidFill>
                  <a:srgbClr val="FEFFFF"/>
                </a:solidFill>
                <a:cs typeface="Arial" charset="0"/>
              </a:rPr>
              <a:t>0,2%</a:t>
            </a:r>
            <a:endParaRPr lang="en-US" sz="16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14" name="Rectangle 47"/>
          <p:cNvSpPr>
            <a:spLocks noChangeArrowheads="1"/>
          </p:cNvSpPr>
          <p:nvPr/>
        </p:nvSpPr>
        <p:spPr bwMode="gray">
          <a:xfrm>
            <a:off x="4874141" y="4887173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EFFFF"/>
                </a:solidFill>
                <a:cs typeface="Arial" charset="0"/>
              </a:rPr>
              <a:t>0,9%</a:t>
            </a:r>
            <a:endParaRPr lang="en-US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116" name="Rectangle 23"/>
          <p:cNvSpPr>
            <a:spLocks noChangeArrowheads="1"/>
          </p:cNvSpPr>
          <p:nvPr/>
        </p:nvSpPr>
        <p:spPr bwMode="auto">
          <a:xfrm>
            <a:off x="5829647" y="2513397"/>
            <a:ext cx="2507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010000"/>
                </a:solidFill>
                <a:cs typeface="Arial" charset="0"/>
              </a:rPr>
              <a:t>Н</a:t>
            </a:r>
            <a:r>
              <a:rPr lang="ru-RU" b="1" dirty="0">
                <a:solidFill>
                  <a:srgbClr val="010000"/>
                </a:solidFill>
                <a:cs typeface="Arial" charset="0"/>
              </a:rPr>
              <a:t>е удовлетворен </a:t>
            </a:r>
          </a:p>
          <a:p>
            <a:pPr algn="ctr" eaLnBrk="0" hangingPunct="0"/>
            <a:r>
              <a:rPr lang="ru-RU" dirty="0" smtClean="0">
                <a:solidFill>
                  <a:srgbClr val="010000"/>
                </a:solidFill>
                <a:cs typeface="Arial" charset="0"/>
              </a:rPr>
              <a:t>3 человека</a:t>
            </a:r>
            <a:endParaRPr lang="en-US" dirty="0">
              <a:solidFill>
                <a:srgbClr val="010000"/>
              </a:solidFill>
              <a:cs typeface="Arial" charset="0"/>
            </a:endParaRPr>
          </a:p>
        </p:txBody>
      </p:sp>
      <p:grpSp>
        <p:nvGrpSpPr>
          <p:cNvPr id="83" name="Group 18"/>
          <p:cNvGrpSpPr>
            <a:grpSpLocks/>
          </p:cNvGrpSpPr>
          <p:nvPr/>
        </p:nvGrpSpPr>
        <p:grpSpPr bwMode="auto">
          <a:xfrm>
            <a:off x="3949095" y="4662624"/>
            <a:ext cx="807533" cy="807533"/>
            <a:chOff x="2929" y="2208"/>
            <a:chExt cx="262" cy="262"/>
          </a:xfrm>
        </p:grpSpPr>
        <p:sp>
          <p:nvSpPr>
            <p:cNvPr id="86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8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89" name="Rectangle 23"/>
          <p:cNvSpPr>
            <a:spLocks noChangeArrowheads="1"/>
          </p:cNvSpPr>
          <p:nvPr/>
        </p:nvSpPr>
        <p:spPr bwMode="auto">
          <a:xfrm>
            <a:off x="1229819" y="4778535"/>
            <a:ext cx="27614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>
                <a:solidFill>
                  <a:srgbClr val="010000"/>
                </a:solidFill>
                <a:cs typeface="Arial" charset="0"/>
              </a:rPr>
              <a:t>Полностью удовлетворены </a:t>
            </a:r>
            <a:r>
              <a:rPr lang="ru-RU" sz="1400" b="1" dirty="0" smtClean="0">
                <a:solidFill>
                  <a:srgbClr val="010000"/>
                </a:solidFill>
                <a:cs typeface="Arial" charset="0"/>
              </a:rPr>
              <a:t>материально-техническими </a:t>
            </a:r>
            <a:r>
              <a:rPr lang="ru-RU" sz="1400" b="1" dirty="0">
                <a:solidFill>
                  <a:srgbClr val="010000"/>
                </a:solidFill>
                <a:cs typeface="Arial" charset="0"/>
              </a:rPr>
              <a:t>возможностями ОКБ</a:t>
            </a:r>
            <a:endParaRPr lang="en-US" sz="14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90" name="Rectangle 47"/>
          <p:cNvSpPr>
            <a:spLocks noChangeArrowheads="1"/>
          </p:cNvSpPr>
          <p:nvPr/>
        </p:nvSpPr>
        <p:spPr bwMode="gray">
          <a:xfrm>
            <a:off x="4014233" y="4882762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 dirty="0" smtClean="0">
                <a:solidFill>
                  <a:srgbClr val="FEFFFF"/>
                </a:solidFill>
                <a:cs typeface="Arial" charset="0"/>
              </a:rPr>
              <a:t>66%</a:t>
            </a:r>
            <a:endParaRPr lang="en-US" sz="2000" b="1" dirty="0">
              <a:solidFill>
                <a:srgbClr val="FEFFFF"/>
              </a:solidFill>
              <a:cs typeface="Arial" charset="0"/>
            </a:endParaRPr>
          </a:p>
        </p:txBody>
      </p:sp>
      <p:grpSp>
        <p:nvGrpSpPr>
          <p:cNvPr id="92" name="Group 18"/>
          <p:cNvGrpSpPr>
            <a:grpSpLocks/>
          </p:cNvGrpSpPr>
          <p:nvPr/>
        </p:nvGrpSpPr>
        <p:grpSpPr bwMode="auto">
          <a:xfrm>
            <a:off x="5195720" y="2598253"/>
            <a:ext cx="620248" cy="620248"/>
            <a:chOff x="2929" y="2208"/>
            <a:chExt cx="262" cy="262"/>
          </a:xfrm>
        </p:grpSpPr>
        <p:sp>
          <p:nvSpPr>
            <p:cNvPr id="93" name="Oval 19"/>
            <p:cNvSpPr>
              <a:spLocks noChangeArrowheads="1"/>
            </p:cNvSpPr>
            <p:nvPr/>
          </p:nvSpPr>
          <p:spPr bwMode="gray">
            <a:xfrm>
              <a:off x="2929" y="2208"/>
              <a:ext cx="262" cy="26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4" name="Oval 20"/>
            <p:cNvSpPr>
              <a:spLocks noChangeArrowheads="1"/>
            </p:cNvSpPr>
            <p:nvPr/>
          </p:nvSpPr>
          <p:spPr bwMode="gray">
            <a:xfrm>
              <a:off x="2949" y="2230"/>
              <a:ext cx="218" cy="22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95" name="Rectangle 47"/>
          <p:cNvSpPr>
            <a:spLocks noChangeArrowheads="1"/>
          </p:cNvSpPr>
          <p:nvPr/>
        </p:nvSpPr>
        <p:spPr bwMode="gray">
          <a:xfrm>
            <a:off x="5219091" y="2741467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600" b="1" dirty="0" smtClean="0">
                <a:solidFill>
                  <a:srgbClr val="FEFFFF"/>
                </a:solidFill>
                <a:cs typeface="Arial" charset="0"/>
              </a:rPr>
              <a:t>0,6%</a:t>
            </a:r>
            <a:endParaRPr lang="en-US" sz="16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97" name="Rectangle 23"/>
          <p:cNvSpPr>
            <a:spLocks noChangeArrowheads="1"/>
          </p:cNvSpPr>
          <p:nvPr/>
        </p:nvSpPr>
        <p:spPr bwMode="auto">
          <a:xfrm>
            <a:off x="5649657" y="3796103"/>
            <a:ext cx="2507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010000"/>
                </a:solidFill>
                <a:cs typeface="Arial" charset="0"/>
              </a:rPr>
              <a:t>Н</a:t>
            </a:r>
            <a:r>
              <a:rPr lang="ru-RU" b="1" dirty="0">
                <a:solidFill>
                  <a:srgbClr val="010000"/>
                </a:solidFill>
                <a:cs typeface="Arial" charset="0"/>
              </a:rPr>
              <a:t>е </a:t>
            </a:r>
            <a:r>
              <a:rPr lang="ru-RU" b="1" dirty="0" smtClean="0">
                <a:solidFill>
                  <a:srgbClr val="010000"/>
                </a:solidFill>
                <a:cs typeface="Arial" charset="0"/>
              </a:rPr>
              <a:t>удовлетворены </a:t>
            </a:r>
            <a:endParaRPr lang="ru-RU" b="1" dirty="0">
              <a:solidFill>
                <a:srgbClr val="010000"/>
              </a:solidFill>
              <a:cs typeface="Arial" charset="0"/>
            </a:endParaRPr>
          </a:p>
          <a:p>
            <a:pPr algn="ctr" eaLnBrk="0" hangingPunct="0"/>
            <a:r>
              <a:rPr lang="ru-RU" dirty="0" smtClean="0">
                <a:solidFill>
                  <a:srgbClr val="010000"/>
                </a:solidFill>
                <a:cs typeface="Arial" charset="0"/>
              </a:rPr>
              <a:t>4 человека</a:t>
            </a:r>
            <a:endParaRPr lang="en-US" dirty="0">
              <a:solidFill>
                <a:srgbClr val="01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  <a:alpha val="87000"/>
          </a:schemeClr>
        </a:solidFill>
        <a:ln w="12700" cap="flat" cmpd="sng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10235</TotalTime>
  <Words>513</Words>
  <Application>Microsoft Office PowerPoint</Application>
  <PresentationFormat>Экран (4:3)</PresentationFormat>
  <Paragraphs>178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ядерной медицины в России</dc:title>
  <dc:creator>savinova</dc:creator>
  <cp:lastModifiedBy>Orgmetod</cp:lastModifiedBy>
  <cp:revision>1053</cp:revision>
  <dcterms:created xsi:type="dcterms:W3CDTF">2010-09-30T08:16:02Z</dcterms:created>
  <dcterms:modified xsi:type="dcterms:W3CDTF">2014-03-27T07:33:20Z</dcterms:modified>
</cp:coreProperties>
</file>